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8" r:id="rId2"/>
    <p:sldId id="259" r:id="rId3"/>
    <p:sldId id="260" r:id="rId4"/>
    <p:sldId id="292" r:id="rId5"/>
    <p:sldId id="261" r:id="rId6"/>
    <p:sldId id="288" r:id="rId7"/>
    <p:sldId id="293" r:id="rId8"/>
    <p:sldId id="324" r:id="rId9"/>
    <p:sldId id="294" r:id="rId10"/>
    <p:sldId id="325" r:id="rId11"/>
    <p:sldId id="266" r:id="rId12"/>
    <p:sldId id="267" r:id="rId13"/>
    <p:sldId id="283" r:id="rId14"/>
    <p:sldId id="284" r:id="rId15"/>
    <p:sldId id="268" r:id="rId16"/>
    <p:sldId id="286" r:id="rId17"/>
    <p:sldId id="285" r:id="rId18"/>
    <p:sldId id="295" r:id="rId19"/>
    <p:sldId id="296" r:id="rId20"/>
    <p:sldId id="313" r:id="rId21"/>
    <p:sldId id="314" r:id="rId22"/>
    <p:sldId id="297" r:id="rId23"/>
    <p:sldId id="298" r:id="rId24"/>
    <p:sldId id="299" r:id="rId25"/>
    <p:sldId id="315" r:id="rId26"/>
    <p:sldId id="300" r:id="rId27"/>
    <p:sldId id="301" r:id="rId28"/>
    <p:sldId id="317" r:id="rId29"/>
    <p:sldId id="318" r:id="rId30"/>
    <p:sldId id="319" r:id="rId31"/>
    <p:sldId id="320" r:id="rId32"/>
    <p:sldId id="321" r:id="rId33"/>
    <p:sldId id="322" r:id="rId34"/>
    <p:sldId id="303" r:id="rId35"/>
    <p:sldId id="323" r:id="rId36"/>
    <p:sldId id="281" r:id="rId37"/>
    <p:sldId id="2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p:cViewPr>
        <p:scale>
          <a:sx n="89" d="100"/>
          <a:sy n="89" d="100"/>
        </p:scale>
        <p:origin x="-1258" y="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CE8D045-D671-4BA3-B17E-F653F9E0DFE0}" type="datetimeFigureOut">
              <a:rPr lang="en-US" smtClean="0"/>
              <a:pPr/>
              <a:t>3/13/2026</a:t>
            </a:fld>
            <a:endParaRPr lang="en-US"/>
          </a:p>
        </p:txBody>
      </p:sp>
      <p:sp>
        <p:nvSpPr>
          <p:cNvPr id="16" name="Slide Number Placeholder 15"/>
          <p:cNvSpPr>
            <a:spLocks noGrp="1"/>
          </p:cNvSpPr>
          <p:nvPr>
            <p:ph type="sldNum" sz="quarter" idx="11"/>
          </p:nvPr>
        </p:nvSpPr>
        <p:spPr/>
        <p:txBody>
          <a:bodyPr/>
          <a:lstStyle/>
          <a:p>
            <a:fld id="{5A982EAE-5793-4E83-AC68-3EA5912A571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E8D045-D671-4BA3-B17E-F653F9E0DFE0}"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2EAE-5793-4E83-AC68-3EA5912A57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E8D045-D671-4BA3-B17E-F653F9E0DFE0}"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2EAE-5793-4E83-AC68-3EA5912A57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CE8D045-D671-4BA3-B17E-F653F9E0DFE0}" type="datetimeFigureOut">
              <a:rPr lang="en-US" smtClean="0"/>
              <a:pPr/>
              <a:t>3/13/2026</a:t>
            </a:fld>
            <a:endParaRPr lang="en-US"/>
          </a:p>
        </p:txBody>
      </p:sp>
      <p:sp>
        <p:nvSpPr>
          <p:cNvPr id="15" name="Slide Number Placeholder 14"/>
          <p:cNvSpPr>
            <a:spLocks noGrp="1"/>
          </p:cNvSpPr>
          <p:nvPr>
            <p:ph type="sldNum" sz="quarter" idx="15"/>
          </p:nvPr>
        </p:nvSpPr>
        <p:spPr/>
        <p:txBody>
          <a:bodyPr/>
          <a:lstStyle>
            <a:lvl1pPr algn="ctr">
              <a:defRPr/>
            </a:lvl1pPr>
          </a:lstStyle>
          <a:p>
            <a:fld id="{5A982EAE-5793-4E83-AC68-3EA5912A571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E8D045-D671-4BA3-B17E-F653F9E0DFE0}" type="datetimeFigureOut">
              <a:rPr lang="en-US" smtClean="0"/>
              <a:pPr/>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2EAE-5793-4E83-AC68-3EA5912A571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E8D045-D671-4BA3-B17E-F653F9E0DFE0}" type="datetimeFigureOut">
              <a:rPr lang="en-US" smtClean="0"/>
              <a:pPr/>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82EAE-5793-4E83-AC68-3EA5912A571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A982EAE-5793-4E83-AC68-3EA5912A571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CE8D045-D671-4BA3-B17E-F653F9E0DFE0}" type="datetimeFigureOut">
              <a:rPr lang="en-US" smtClean="0"/>
              <a:pPr/>
              <a:t>3/13/2026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E8D045-D671-4BA3-B17E-F653F9E0DFE0}" type="datetimeFigureOut">
              <a:rPr lang="en-US" smtClean="0"/>
              <a:pPr/>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82EAE-5793-4E83-AC68-3EA5912A571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8D045-D671-4BA3-B17E-F653F9E0DFE0}" type="datetimeFigureOut">
              <a:rPr lang="en-US" smtClean="0"/>
              <a:pPr/>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82EAE-5793-4E83-AC68-3EA5912A57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CE8D045-D671-4BA3-B17E-F653F9E0DFE0}" type="datetimeFigureOut">
              <a:rPr lang="en-US" smtClean="0"/>
              <a:pPr/>
              <a:t>3/13/2026</a:t>
            </a:fld>
            <a:endParaRPr lang="en-US"/>
          </a:p>
        </p:txBody>
      </p:sp>
      <p:sp>
        <p:nvSpPr>
          <p:cNvPr id="9" name="Slide Number Placeholder 8"/>
          <p:cNvSpPr>
            <a:spLocks noGrp="1"/>
          </p:cNvSpPr>
          <p:nvPr>
            <p:ph type="sldNum" sz="quarter" idx="15"/>
          </p:nvPr>
        </p:nvSpPr>
        <p:spPr/>
        <p:txBody>
          <a:bodyPr/>
          <a:lstStyle/>
          <a:p>
            <a:fld id="{5A982EAE-5793-4E83-AC68-3EA5912A571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CE8D045-D671-4BA3-B17E-F653F9E0DFE0}" type="datetimeFigureOut">
              <a:rPr lang="en-US" smtClean="0"/>
              <a:pPr/>
              <a:t>3/13/2026</a:t>
            </a:fld>
            <a:endParaRPr lang="en-US"/>
          </a:p>
        </p:txBody>
      </p:sp>
      <p:sp>
        <p:nvSpPr>
          <p:cNvPr id="9" name="Slide Number Placeholder 8"/>
          <p:cNvSpPr>
            <a:spLocks noGrp="1"/>
          </p:cNvSpPr>
          <p:nvPr>
            <p:ph type="sldNum" sz="quarter" idx="11"/>
          </p:nvPr>
        </p:nvSpPr>
        <p:spPr/>
        <p:txBody>
          <a:bodyPr/>
          <a:lstStyle/>
          <a:p>
            <a:fld id="{5A982EAE-5793-4E83-AC68-3EA5912A571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CE8D045-D671-4BA3-B17E-F653F9E0DFE0}" type="datetimeFigureOut">
              <a:rPr lang="en-US" smtClean="0"/>
              <a:pPr/>
              <a:t>3/13/2026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A982EAE-5793-4E83-AC68-3EA5912A571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agmamagnets.com/wp-content/uploads/2015/12/IMG_3031.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Electrochemical_cell"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olar-energy-at-home.com/photovoltaic-solar-power.html"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686800" cy="5105400"/>
          </a:xfrm>
        </p:spPr>
        <p:txBody>
          <a:bodyPr>
            <a:normAutofit/>
          </a:bodyPr>
          <a:lstStyle/>
          <a:p>
            <a:pPr>
              <a:buNone/>
            </a:pPr>
            <a:r>
              <a:rPr lang="en-US" dirty="0" smtClean="0"/>
              <a:t>   </a:t>
            </a:r>
          </a:p>
          <a:p>
            <a:pPr>
              <a:buNone/>
            </a:pPr>
            <a:r>
              <a:rPr lang="en-US" dirty="0" smtClean="0"/>
              <a:t>    The project aims to generate electricity with rooftop air-ventilator where wind speed acts as an input to rotate the axial flux permanent magnet generator. Also we have clubbed solar panels with our project to increase the efficiency and promote the use of renewable energy for a better and sustainable future.</a:t>
            </a:r>
            <a:endParaRPr lang="en-US" dirty="0"/>
          </a:p>
        </p:txBody>
      </p:sp>
      <p:sp>
        <p:nvSpPr>
          <p:cNvPr id="2" name="Titl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b="1" u="sng" spc="0" smtClean="0">
                <a:ln/>
                <a:solidFill>
                  <a:schemeClr val="accent3"/>
                </a:solidFill>
                <a:effectLst/>
                <a:latin typeface="Times New Roman" pitchFamily="18" charset="0"/>
                <a:cs typeface="Times New Roman" pitchFamily="18" charset="0"/>
              </a:rPr>
              <a:t>Introduction</a:t>
            </a:r>
            <a:endParaRPr lang="en-US" b="1" u="sng" spc="0" dirty="0">
              <a:ln/>
              <a:solidFill>
                <a:schemeClr val="accent3"/>
              </a:solidFill>
              <a:effectLst/>
              <a:latin typeface="Times New Roman" pitchFamily="18" charset="0"/>
              <a:cs typeface="Times New Roman" pitchFamily="18" charset="0"/>
            </a:endParaRPr>
          </a:p>
        </p:txBody>
      </p:sp>
    </p:spTree>
  </p:cSld>
  <p:clrMapOvr>
    <a:masterClrMapping/>
  </p:clrMapOvr>
  <p:transition>
    <p:newsflash/>
    <p:sndAc>
      <p:stSnd>
        <p:snd r:embed="rId2" name="bomb.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smtClean="0"/>
              <a:t>Generator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581400"/>
          </a:xfrm>
        </p:spPr>
        <p:txBody>
          <a:bodyPr>
            <a:normAutofit/>
          </a:bodyPr>
          <a:lstStyle/>
          <a:p>
            <a:pPr>
              <a:buNone/>
            </a:pPr>
            <a:r>
              <a:rPr lang="en-US" sz="2400" dirty="0" smtClean="0">
                <a:latin typeface="Times New Roman" pitchFamily="18" charset="0"/>
                <a:cs typeface="Times New Roman" pitchFamily="18" charset="0"/>
              </a:rPr>
              <a:t>A permanent magnet generator is a device that converts mechanical energy to electrical energy. In this device the rotor windings have been replaced with permanent magnets. These devices do not require a separate DC supply for the excitation circuit or do they have slip rings and contact brushes.</a:t>
            </a:r>
            <a:r>
              <a:rPr lang="en-US" sz="2400" dirty="0" smtClean="0"/>
              <a:t> </a:t>
            </a:r>
          </a:p>
          <a:p>
            <a:pPr>
              <a:buNone/>
            </a:pPr>
            <a:endParaRPr lang="en-US" sz="2400" dirty="0" smtClean="0"/>
          </a:p>
          <a:p>
            <a:pPr>
              <a:buNone/>
            </a:pPr>
            <a:r>
              <a:rPr lang="en-US" sz="2400" dirty="0" smtClean="0"/>
              <a:t>In our project we are using a pancake type DC generator whose stator comprises of armature winding and rotor comprises of permanent magnet.</a:t>
            </a:r>
          </a:p>
          <a:p>
            <a:pPr>
              <a:buNone/>
            </a:pPr>
            <a:endParaRPr lang="en-US" sz="2000" dirty="0" smtClean="0">
              <a:solidFill>
                <a:srgbClr val="002060"/>
              </a:solidFill>
              <a:latin typeface="Times New Roman" pitchFamily="18" charset="0"/>
              <a:cs typeface="Times New Roman" pitchFamily="18" charset="0"/>
            </a:endParaRPr>
          </a:p>
          <a:p>
            <a:pPr>
              <a:buNone/>
            </a:pPr>
            <a:endParaRPr lang="en-US" sz="2000" dirty="0" smtClean="0">
              <a:solidFill>
                <a:srgbClr val="002060"/>
              </a:solidFill>
              <a:latin typeface="Times New Roman" pitchFamily="18" charset="0"/>
              <a:cs typeface="Times New Roman" pitchFamily="18" charset="0"/>
            </a:endParaRPr>
          </a:p>
          <a:p>
            <a:pPr>
              <a:buNone/>
            </a:pPr>
            <a:endParaRPr lang="en-US" sz="2000" dirty="0" smtClean="0">
              <a:solidFill>
                <a:srgbClr val="002060"/>
              </a:solidFill>
              <a:latin typeface="Times New Roman" pitchFamily="18" charset="0"/>
              <a:cs typeface="Times New Roman" pitchFamily="18" charset="0"/>
            </a:endParaRPr>
          </a:p>
          <a:p>
            <a:pPr>
              <a:buNone/>
            </a:pPr>
            <a:endParaRPr lang="en-US" sz="2000" dirty="0" smtClean="0">
              <a:solidFill>
                <a:srgbClr val="002060"/>
              </a:solidFill>
              <a:latin typeface="Times New Roman" pitchFamily="18" charset="0"/>
              <a:cs typeface="Times New Roman" pitchFamily="18" charset="0"/>
            </a:endParaRPr>
          </a:p>
          <a:p>
            <a:pPr>
              <a:buNone/>
            </a:pPr>
            <a:endParaRPr lang="en-US" sz="2000" dirty="0" smtClean="0">
              <a:solidFill>
                <a:srgbClr val="002060"/>
              </a:solidFill>
              <a:latin typeface="Times New Roman" pitchFamily="18" charset="0"/>
              <a:cs typeface="Times New Roman" pitchFamily="18" charset="0"/>
            </a:endParaRPr>
          </a:p>
          <a:p>
            <a:pPr>
              <a:buNone/>
            </a:pPr>
            <a:endParaRPr lang="en-US" sz="2000" dirty="0" smtClean="0">
              <a:solidFill>
                <a:srgbClr val="002060"/>
              </a:solidFill>
              <a:latin typeface="Times New Roman" pitchFamily="18" charset="0"/>
              <a:cs typeface="Times New Roman" pitchFamily="18" charset="0"/>
            </a:endParaRPr>
          </a:p>
          <a:p>
            <a:pPr>
              <a:buNone/>
            </a:pPr>
            <a:endParaRPr lang="en-US" sz="2000" dirty="0">
              <a:solidFill>
                <a:srgbClr val="002060"/>
              </a:solidFill>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b="1" u="sng" spc="0" smtClean="0">
                <a:ln/>
                <a:solidFill>
                  <a:schemeClr val="tx1"/>
                </a:solidFill>
                <a:effectLst/>
                <a:latin typeface="Times New Roman" pitchFamily="18" charset="0"/>
                <a:cs typeface="Times New Roman" pitchFamily="18" charset="0"/>
              </a:rPr>
              <a:t>Axial flux type pancake PM generator</a:t>
            </a:r>
            <a:endParaRPr lang="en-US" b="1" u="sng" spc="0" dirty="0">
              <a:ln/>
              <a:solidFill>
                <a:schemeClr val="tx1"/>
              </a:solidFill>
              <a:effectLst/>
              <a:latin typeface="Times New Roman" pitchFamily="18" charset="0"/>
              <a:cs typeface="Times New Roman" pitchFamily="18" charset="0"/>
            </a:endParaRPr>
          </a:p>
        </p:txBody>
      </p:sp>
    </p:spTree>
  </p:cSld>
  <p:clrMapOvr>
    <a:masterClrMapping/>
  </p:clrMapOvr>
  <p:transition>
    <p:newsflash/>
    <p:sndAc>
      <p:stSnd>
        <p:snd r:embed="rId2" name="voltage.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b="1" u="sng" smtClean="0">
                <a:solidFill>
                  <a:srgbClr val="002060"/>
                </a:solidFill>
                <a:latin typeface="Times New Roman" pitchFamily="18" charset="0"/>
                <a:cs typeface="Times New Roman" pitchFamily="18" charset="0"/>
              </a:rPr>
              <a:t>Rotor</a:t>
            </a:r>
            <a:endParaRPr lang="en-US" b="1" u="sng" dirty="0">
              <a:solidFill>
                <a:srgbClr val="002060"/>
              </a:solidFill>
              <a:latin typeface="Times New Roman" pitchFamily="18" charset="0"/>
              <a:cs typeface="Times New Roman" pitchFamily="18" charset="0"/>
            </a:endParaRPr>
          </a:p>
        </p:txBody>
      </p:sp>
      <p:sp>
        <p:nvSpPr>
          <p:cNvPr id="5" name="TextBox 4"/>
          <p:cNvSpPr txBox="1"/>
          <p:nvPr/>
        </p:nvSpPr>
        <p:spPr>
          <a:xfrm>
            <a:off x="457200" y="1524000"/>
            <a:ext cx="7924800" cy="163121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 permanent magnet generator is a generator where the excitation field is provided by a permanent magnet instead of a coil.</a:t>
            </a:r>
          </a:p>
          <a:p>
            <a:r>
              <a:rPr lang="en-US" sz="2000" dirty="0" smtClean="0">
                <a:latin typeface="Times New Roman" pitchFamily="18" charset="0"/>
                <a:cs typeface="Times New Roman" pitchFamily="18" charset="0"/>
              </a:rPr>
              <a:t>Here the rotor Of our generator is a Permanent magnet type rotor which consists of  4 neodium magnets (one of the strongest magnet) whose grade is N52 . Magnets are placed 90 degree with each other. </a:t>
            </a:r>
            <a:endParaRPr lang="en-US" sz="2000" dirty="0">
              <a:latin typeface="Times New Roman" pitchFamily="18" charset="0"/>
              <a:cs typeface="Times New Roman" pitchFamily="18" charset="0"/>
            </a:endParaRPr>
          </a:p>
        </p:txBody>
      </p:sp>
      <p:pic>
        <p:nvPicPr>
          <p:cNvPr id="2050" name="Picture 2" descr="C:\Users\GAURAV\Downloads\Major project\IMAGES\WhatsApp Image 2017-05-02 at 4.20.59 PM.jpeg"/>
          <p:cNvPicPr>
            <a:picLocks noGrp="1" noChangeAspect="1" noChangeArrowheads="1"/>
          </p:cNvPicPr>
          <p:nvPr>
            <p:ph idx="1"/>
          </p:nvPr>
        </p:nvPicPr>
        <p:blipFill>
          <a:blip r:embed="rId3"/>
          <a:srcRect/>
          <a:stretch>
            <a:fillRect/>
          </a:stretch>
        </p:blipFill>
        <p:spPr bwMode="auto">
          <a:xfrm>
            <a:off x="2438400" y="3276600"/>
            <a:ext cx="3810000" cy="2857500"/>
          </a:xfrm>
          <a:prstGeom prst="rect">
            <a:avLst/>
          </a:prstGeom>
          <a:noFill/>
        </p:spPr>
      </p:pic>
    </p:spTree>
  </p:cSld>
  <p:clrMapOvr>
    <a:masterClrMapping/>
  </p:clrMapOvr>
  <p:transition>
    <p:newsflash/>
    <p:sndAc>
      <p:stSnd>
        <p:snd r:embed="rId2" name="bomb.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dirty="0" smtClean="0">
                <a:solidFill>
                  <a:srgbClr val="002060"/>
                </a:solidFill>
                <a:latin typeface="Times New Roman" pitchFamily="18" charset="0"/>
                <a:cs typeface="Times New Roman" pitchFamily="18" charset="0"/>
              </a:rPr>
              <a:t>A </a:t>
            </a:r>
            <a:r>
              <a:rPr lang="en-US" sz="2000" b="1" dirty="0" smtClean="0">
                <a:solidFill>
                  <a:srgbClr val="002060"/>
                </a:solidFill>
                <a:latin typeface="Times New Roman" pitchFamily="18" charset="0"/>
                <a:cs typeface="Times New Roman" pitchFamily="18" charset="0"/>
              </a:rPr>
              <a:t>neodymium magnet</a:t>
            </a:r>
            <a:r>
              <a:rPr lang="en-US" sz="2000" dirty="0" smtClean="0">
                <a:solidFill>
                  <a:srgbClr val="002060"/>
                </a:solidFill>
                <a:latin typeface="Times New Roman" pitchFamily="18" charset="0"/>
                <a:cs typeface="Times New Roman" pitchFamily="18" charset="0"/>
              </a:rPr>
              <a:t> (also known as NdFeB, NIB or Neo </a:t>
            </a:r>
            <a:r>
              <a:rPr lang="en-US" sz="2000" b="1" dirty="0" smtClean="0">
                <a:solidFill>
                  <a:srgbClr val="002060"/>
                </a:solidFill>
                <a:latin typeface="Times New Roman" pitchFamily="18" charset="0"/>
                <a:cs typeface="Times New Roman" pitchFamily="18" charset="0"/>
              </a:rPr>
              <a:t>magnet</a:t>
            </a:r>
            <a:r>
              <a:rPr lang="en-US" sz="2000" dirty="0" smtClean="0">
                <a:solidFill>
                  <a:srgbClr val="002060"/>
                </a:solidFill>
                <a:latin typeface="Times New Roman" pitchFamily="18" charset="0"/>
                <a:cs typeface="Times New Roman" pitchFamily="18" charset="0"/>
              </a:rPr>
              <a:t>), the most widely used type of rare-earth </a:t>
            </a:r>
            <a:r>
              <a:rPr lang="en-US" sz="2000" b="1" dirty="0" smtClean="0">
                <a:solidFill>
                  <a:srgbClr val="002060"/>
                </a:solidFill>
                <a:latin typeface="Times New Roman" pitchFamily="18" charset="0"/>
                <a:cs typeface="Times New Roman" pitchFamily="18" charset="0"/>
              </a:rPr>
              <a:t>magnet</a:t>
            </a:r>
            <a:r>
              <a:rPr lang="en-US" sz="2000" dirty="0" smtClean="0">
                <a:solidFill>
                  <a:srgbClr val="002060"/>
                </a:solidFill>
                <a:latin typeface="Times New Roman" pitchFamily="18" charset="0"/>
                <a:cs typeface="Times New Roman" pitchFamily="18" charset="0"/>
              </a:rPr>
              <a:t>, is a permanent </a:t>
            </a:r>
            <a:r>
              <a:rPr lang="en-US" sz="2000" b="1" dirty="0" smtClean="0">
                <a:solidFill>
                  <a:srgbClr val="002060"/>
                </a:solidFill>
                <a:latin typeface="Times New Roman" pitchFamily="18" charset="0"/>
                <a:cs typeface="Times New Roman" pitchFamily="18" charset="0"/>
              </a:rPr>
              <a:t>magnet</a:t>
            </a:r>
            <a:r>
              <a:rPr lang="en-US" sz="2000" dirty="0" smtClean="0">
                <a:solidFill>
                  <a:srgbClr val="002060"/>
                </a:solidFill>
                <a:latin typeface="Times New Roman" pitchFamily="18" charset="0"/>
                <a:cs typeface="Times New Roman" pitchFamily="18" charset="0"/>
              </a:rPr>
              <a:t> made from an alloy of </a:t>
            </a:r>
            <a:r>
              <a:rPr lang="en-US" sz="2000" b="1" dirty="0" smtClean="0">
                <a:solidFill>
                  <a:srgbClr val="002060"/>
                </a:solidFill>
                <a:latin typeface="Times New Roman" pitchFamily="18" charset="0"/>
                <a:cs typeface="Times New Roman" pitchFamily="18" charset="0"/>
              </a:rPr>
              <a:t>neodymium</a:t>
            </a:r>
            <a:r>
              <a:rPr lang="en-US" sz="2000" dirty="0" smtClean="0">
                <a:solidFill>
                  <a:srgbClr val="002060"/>
                </a:solidFill>
                <a:latin typeface="Times New Roman" pitchFamily="18" charset="0"/>
                <a:cs typeface="Times New Roman" pitchFamily="18" charset="0"/>
              </a:rPr>
              <a:t>, iron and boron to form the Nd</a:t>
            </a:r>
            <a:r>
              <a:rPr lang="en-US" sz="2000" baseline="-25000" dirty="0" smtClean="0">
                <a:solidFill>
                  <a:srgbClr val="002060"/>
                </a:solidFill>
                <a:latin typeface="Times New Roman" pitchFamily="18" charset="0"/>
                <a:cs typeface="Times New Roman" pitchFamily="18" charset="0"/>
              </a:rPr>
              <a:t>2</a:t>
            </a:r>
            <a:r>
              <a:rPr lang="en-US" sz="2000" dirty="0" smtClean="0">
                <a:solidFill>
                  <a:srgbClr val="002060"/>
                </a:solidFill>
                <a:latin typeface="Times New Roman" pitchFamily="18" charset="0"/>
                <a:cs typeface="Times New Roman" pitchFamily="18" charset="0"/>
              </a:rPr>
              <a:t>Fe</a:t>
            </a:r>
            <a:r>
              <a:rPr lang="en-US" sz="2000" baseline="-25000" dirty="0" smtClean="0">
                <a:solidFill>
                  <a:srgbClr val="002060"/>
                </a:solidFill>
                <a:latin typeface="Times New Roman" pitchFamily="18" charset="0"/>
                <a:cs typeface="Times New Roman" pitchFamily="18" charset="0"/>
              </a:rPr>
              <a:t>14</a:t>
            </a:r>
            <a:r>
              <a:rPr lang="en-US" sz="2000" dirty="0" smtClean="0">
                <a:solidFill>
                  <a:srgbClr val="002060"/>
                </a:solidFill>
                <a:latin typeface="Times New Roman" pitchFamily="18" charset="0"/>
                <a:cs typeface="Times New Roman" pitchFamily="18" charset="0"/>
              </a:rPr>
              <a:t>B tetragonal crystalline structure.</a:t>
            </a:r>
          </a:p>
          <a:p>
            <a:pPr>
              <a:buNone/>
            </a:pPr>
            <a:r>
              <a:rPr lang="en-US" sz="2000" dirty="0" smtClean="0">
                <a:solidFill>
                  <a:srgbClr val="002060"/>
                </a:solidFill>
                <a:latin typeface="Times New Roman" pitchFamily="18" charset="0"/>
                <a:cs typeface="Times New Roman" pitchFamily="18" charset="0"/>
              </a:rPr>
              <a:t>The grade of neodymium </a:t>
            </a:r>
            <a:r>
              <a:rPr lang="en-US" sz="2000" b="1" dirty="0" smtClean="0">
                <a:solidFill>
                  <a:srgbClr val="002060"/>
                </a:solidFill>
                <a:latin typeface="Times New Roman" pitchFamily="18" charset="0"/>
                <a:cs typeface="Times New Roman" pitchFamily="18" charset="0"/>
              </a:rPr>
              <a:t>magnets</a:t>
            </a:r>
            <a:r>
              <a:rPr lang="en-US" sz="2000" dirty="0" smtClean="0">
                <a:solidFill>
                  <a:srgbClr val="002060"/>
                </a:solidFill>
                <a:latin typeface="Times New Roman" pitchFamily="18" charset="0"/>
                <a:cs typeface="Times New Roman" pitchFamily="18" charset="0"/>
              </a:rPr>
              <a:t> is generally measured in units millions of Gauss Oersted (MGOe). A </a:t>
            </a:r>
            <a:r>
              <a:rPr lang="en-US" sz="2000" b="1" dirty="0" smtClean="0">
                <a:solidFill>
                  <a:srgbClr val="002060"/>
                </a:solidFill>
                <a:latin typeface="Times New Roman" pitchFamily="18" charset="0"/>
                <a:cs typeface="Times New Roman" pitchFamily="18" charset="0"/>
              </a:rPr>
              <a:t>magnet</a:t>
            </a:r>
            <a:r>
              <a:rPr lang="en-US" sz="2000" dirty="0" smtClean="0">
                <a:solidFill>
                  <a:srgbClr val="002060"/>
                </a:solidFill>
                <a:latin typeface="Times New Roman" pitchFamily="18" charset="0"/>
                <a:cs typeface="Times New Roman" pitchFamily="18" charset="0"/>
              </a:rPr>
              <a:t> of grade N52 has a Maximum Energy Product of 52 MGOe. Generally speaking, the higher the grade, the stronger the </a:t>
            </a:r>
            <a:r>
              <a:rPr lang="en-US" sz="2000" b="1" dirty="0" smtClean="0">
                <a:solidFill>
                  <a:srgbClr val="002060"/>
                </a:solidFill>
                <a:latin typeface="Times New Roman" pitchFamily="18" charset="0"/>
                <a:cs typeface="Times New Roman" pitchFamily="18" charset="0"/>
              </a:rPr>
              <a:t>magnet</a:t>
            </a:r>
            <a:r>
              <a:rPr lang="en-US" sz="2000" dirty="0" smtClean="0">
                <a:solidFill>
                  <a:srgbClr val="002060"/>
                </a:solidFill>
                <a:latin typeface="Times New Roman" pitchFamily="18" charset="0"/>
                <a:cs typeface="Times New Roman" pitchFamily="18" charset="0"/>
              </a:rPr>
              <a:t>.</a:t>
            </a:r>
          </a:p>
          <a:p>
            <a:pPr>
              <a:buNone/>
            </a:pPr>
            <a:endParaRPr lang="en-US" dirty="0">
              <a:solidFill>
                <a:srgbClr val="002060"/>
              </a:solidFill>
            </a:endParaRPr>
          </a:p>
        </p:txBody>
      </p:sp>
      <p:sp>
        <p:nvSpPr>
          <p:cNvPr id="3" name="Title 2"/>
          <p:cNvSpPr>
            <a:spLocks noGrp="1"/>
          </p:cNvSpPr>
          <p:nvPr>
            <p:ph type="title"/>
          </p:nvPr>
        </p:nvSpPr>
        <p:spPr/>
        <p:txBody>
          <a:bodyPr/>
          <a:lstStyle/>
          <a:p>
            <a:r>
              <a:rPr b="1" u="sng" smtClean="0">
                <a:latin typeface="Times New Roman" pitchFamily="18" charset="0"/>
                <a:cs typeface="Times New Roman" pitchFamily="18" charset="0"/>
              </a:rPr>
              <a:t>Neodymium Magnet </a:t>
            </a:r>
            <a:endParaRPr lang="en-US" b="1" u="sng" dirty="0">
              <a:latin typeface="Times New Roman" pitchFamily="18" charset="0"/>
              <a:cs typeface="Times New Roman" pitchFamily="18" charset="0"/>
            </a:endParaRPr>
          </a:p>
        </p:txBody>
      </p:sp>
      <p:pic>
        <p:nvPicPr>
          <p:cNvPr id="4" name="Picture 3" descr="N52 magnets">
            <a:hlinkClick r:id="rId3"/>
          </p:cNvPr>
          <p:cNvPicPr/>
          <p:nvPr/>
        </p:nvPicPr>
        <p:blipFill>
          <a:blip r:embed="rId4"/>
          <a:srcRect/>
          <a:stretch>
            <a:fillRect/>
          </a:stretch>
        </p:blipFill>
        <p:spPr bwMode="auto">
          <a:xfrm>
            <a:off x="5867400" y="4495800"/>
            <a:ext cx="2857500" cy="1905000"/>
          </a:xfrm>
          <a:prstGeom prst="rect">
            <a:avLst/>
          </a:prstGeom>
          <a:ln>
            <a:noFill/>
          </a:ln>
          <a:effectLst>
            <a:softEdge rad="112500"/>
          </a:effectLst>
        </p:spPr>
      </p:pic>
    </p:spTree>
  </p:cSld>
  <p:clrMapOvr>
    <a:masterClrMapping/>
  </p:clrMapOvr>
  <p:transition>
    <p:newsflash/>
    <p:sndAc>
      <p:stSnd>
        <p:snd r:embed="rId2" name="bomb.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u="sng" dirty="0" smtClean="0">
                <a:solidFill>
                  <a:srgbClr val="002060"/>
                </a:solidFill>
                <a:latin typeface="Times New Roman" pitchFamily="18" charset="0"/>
                <a:cs typeface="Times New Roman" pitchFamily="18" charset="0"/>
              </a:rPr>
              <a:t>Specifications rotor:</a:t>
            </a:r>
            <a:endParaRPr lang="en-US" b="1" u="sng" dirty="0">
              <a:solidFill>
                <a:srgbClr val="00206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33600" y="1524000"/>
          <a:ext cx="4953000" cy="4800439"/>
        </p:xfrm>
        <a:graphic>
          <a:graphicData uri="http://schemas.openxmlformats.org/drawingml/2006/table">
            <a:tbl>
              <a:tblPr firstRow="1" bandRow="1">
                <a:tableStyleId>{5C22544A-7EE6-4342-B048-85BDC9FD1C3A}</a:tableStyleId>
              </a:tblPr>
              <a:tblGrid>
                <a:gridCol w="2476500"/>
                <a:gridCol w="2476500"/>
              </a:tblGrid>
              <a:tr h="487839">
                <a:tc>
                  <a:txBody>
                    <a:bodyPr/>
                    <a:lstStyle/>
                    <a:p>
                      <a:pPr algn="l"/>
                      <a:r>
                        <a:rPr lang="en-US" sz="1800" b="1" kern="1200" baseline="0" dirty="0" smtClean="0">
                          <a:solidFill>
                            <a:schemeClr val="lt1"/>
                          </a:solidFill>
                          <a:latin typeface="+mn-lt"/>
                          <a:ea typeface="+mn-ea"/>
                          <a:cs typeface="+mn-cs"/>
                        </a:rPr>
                        <a:t>Technical Specifications</a:t>
                      </a:r>
                      <a:endParaRPr lang="en-US" sz="1800" dirty="0"/>
                    </a:p>
                  </a:txBody>
                  <a:tcPr/>
                </a:tc>
                <a:tc>
                  <a:txBody>
                    <a:bodyPr/>
                    <a:lstStyle/>
                    <a:p>
                      <a:pPr algn="l"/>
                      <a:r>
                        <a:rPr lang="en-US" sz="1800" b="1" kern="1200" baseline="0" dirty="0" smtClean="0">
                          <a:solidFill>
                            <a:schemeClr val="lt1"/>
                          </a:solidFill>
                          <a:latin typeface="+mn-lt"/>
                          <a:ea typeface="+mn-ea"/>
                          <a:cs typeface="+mn-cs"/>
                        </a:rPr>
                        <a:t>Considered</a:t>
                      </a:r>
                      <a:endParaRPr lang="en-US" sz="1800" dirty="0"/>
                    </a:p>
                  </a:txBody>
                  <a:tcPr/>
                </a:tc>
              </a:tr>
              <a:tr h="737983">
                <a:tc>
                  <a:txBody>
                    <a:bodyPr/>
                    <a:lstStyle/>
                    <a:p>
                      <a:pPr algn="l"/>
                      <a:r>
                        <a:rPr lang="en-US" sz="1800" baseline="0" dirty="0" smtClean="0">
                          <a:latin typeface="Times New Roman" pitchFamily="18" charset="0"/>
                          <a:cs typeface="Times New Roman" pitchFamily="18" charset="0"/>
                        </a:rPr>
                        <a:t>Number of magnets in each Disc</a:t>
                      </a:r>
                    </a:p>
                  </a:txBody>
                  <a:tcPr/>
                </a:tc>
                <a:tc>
                  <a:txBody>
                    <a:bodyPr/>
                    <a:lstStyle/>
                    <a:p>
                      <a:pPr algn="l"/>
                      <a:r>
                        <a:rPr lang="en-US" sz="1800" baseline="0" dirty="0" smtClean="0">
                          <a:latin typeface="Times New Roman" pitchFamily="18" charset="0"/>
                          <a:cs typeface="Times New Roman" pitchFamily="18" charset="0"/>
                        </a:rPr>
                        <a:t>6</a:t>
                      </a:r>
                    </a:p>
                  </a:txBody>
                  <a:tcPr/>
                </a:tc>
              </a:tr>
              <a:tr h="570396">
                <a:tc>
                  <a:txBody>
                    <a:bodyPr/>
                    <a:lstStyle/>
                    <a:p>
                      <a:pPr algn="l"/>
                      <a:r>
                        <a:rPr lang="en-US" sz="1800" baseline="0" dirty="0" smtClean="0">
                          <a:latin typeface="Times New Roman" pitchFamily="18" charset="0"/>
                          <a:cs typeface="Times New Roman" pitchFamily="18" charset="0"/>
                        </a:rPr>
                        <a:t>Length of each magnet</a:t>
                      </a:r>
                    </a:p>
                  </a:txBody>
                  <a:tcPr/>
                </a:tc>
                <a:tc>
                  <a:txBody>
                    <a:bodyPr/>
                    <a:lstStyle/>
                    <a:p>
                      <a:pPr algn="l"/>
                      <a:r>
                        <a:rPr lang="en-US" sz="1800" baseline="0" dirty="0" smtClean="0">
                          <a:latin typeface="Times New Roman" pitchFamily="18" charset="0"/>
                          <a:cs typeface="Times New Roman" pitchFamily="18" charset="0"/>
                        </a:rPr>
                        <a:t>5 cm</a:t>
                      </a:r>
                    </a:p>
                  </a:txBody>
                  <a:tcPr/>
                </a:tc>
              </a:tr>
              <a:tr h="570396">
                <a:tc>
                  <a:txBody>
                    <a:bodyPr/>
                    <a:lstStyle/>
                    <a:p>
                      <a:pPr algn="l"/>
                      <a:r>
                        <a:rPr lang="en-US" sz="1800" baseline="0" dirty="0" smtClean="0">
                          <a:latin typeface="Times New Roman" pitchFamily="18" charset="0"/>
                          <a:cs typeface="Times New Roman" pitchFamily="18" charset="0"/>
                        </a:rPr>
                        <a:t>Breadth of each magnet</a:t>
                      </a:r>
                    </a:p>
                  </a:txBody>
                  <a:tcPr/>
                </a:tc>
                <a:tc>
                  <a:txBody>
                    <a:bodyPr/>
                    <a:lstStyle/>
                    <a:p>
                      <a:pPr algn="l"/>
                      <a:r>
                        <a:rPr lang="en-US" sz="1800" baseline="0" dirty="0" smtClean="0">
                          <a:latin typeface="Times New Roman" pitchFamily="18" charset="0"/>
                          <a:cs typeface="Times New Roman" pitchFamily="18" charset="0"/>
                        </a:rPr>
                        <a:t>1.5 cm</a:t>
                      </a:r>
                    </a:p>
                  </a:txBody>
                  <a:tcPr/>
                </a:tc>
              </a:tr>
              <a:tr h="570396">
                <a:tc>
                  <a:txBody>
                    <a:bodyPr/>
                    <a:lstStyle/>
                    <a:p>
                      <a:pPr algn="l"/>
                      <a:r>
                        <a:rPr lang="en-US" sz="1800" baseline="0" dirty="0" smtClean="0">
                          <a:latin typeface="Times New Roman" pitchFamily="18" charset="0"/>
                          <a:cs typeface="Times New Roman" pitchFamily="18" charset="0"/>
                        </a:rPr>
                        <a:t>Height of each magnet</a:t>
                      </a:r>
                    </a:p>
                  </a:txBody>
                  <a:tcPr/>
                </a:tc>
                <a:tc>
                  <a:txBody>
                    <a:bodyPr/>
                    <a:lstStyle/>
                    <a:p>
                      <a:pPr algn="l"/>
                      <a:r>
                        <a:rPr lang="en-US" sz="1800" baseline="0" dirty="0" smtClean="0">
                          <a:latin typeface="Times New Roman" pitchFamily="18" charset="0"/>
                          <a:cs typeface="Times New Roman" pitchFamily="18" charset="0"/>
                        </a:rPr>
                        <a:t>1.25 cm</a:t>
                      </a:r>
                    </a:p>
                  </a:txBody>
                  <a:tcPr/>
                </a:tc>
              </a:tr>
              <a:tr h="570396">
                <a:tc>
                  <a:txBody>
                    <a:bodyPr/>
                    <a:lstStyle/>
                    <a:p>
                      <a:pPr algn="l"/>
                      <a:r>
                        <a:rPr lang="en-US" sz="1800" baseline="0" dirty="0" smtClean="0">
                          <a:latin typeface="Times New Roman" pitchFamily="18" charset="0"/>
                          <a:cs typeface="Times New Roman" pitchFamily="18" charset="0"/>
                        </a:rPr>
                        <a:t>Strength of each magnet </a:t>
                      </a:r>
                      <a:endParaRPr lang="en-US" sz="1800" dirty="0">
                        <a:latin typeface="Times New Roman" pitchFamily="18" charset="0"/>
                        <a:cs typeface="Times New Roman" pitchFamily="18" charset="0"/>
                      </a:endParaRPr>
                    </a:p>
                  </a:txBody>
                  <a:tcPr/>
                </a:tc>
                <a:tc>
                  <a:txBody>
                    <a:bodyPr/>
                    <a:lstStyle/>
                    <a:p>
                      <a:pPr algn="l"/>
                      <a:r>
                        <a:rPr lang="en-US" sz="1800" baseline="0" dirty="0" smtClean="0">
                          <a:latin typeface="Times New Roman" pitchFamily="18" charset="0"/>
                          <a:cs typeface="Times New Roman" pitchFamily="18" charset="0"/>
                        </a:rPr>
                        <a:t>2.5 </a:t>
                      </a:r>
                      <a:r>
                        <a:rPr lang="en-US" sz="1800" baseline="0" dirty="0" err="1" smtClean="0">
                          <a:latin typeface="Times New Roman" pitchFamily="18" charset="0"/>
                          <a:cs typeface="Times New Roman" pitchFamily="18" charset="0"/>
                        </a:rPr>
                        <a:t>Wb</a:t>
                      </a:r>
                      <a:endParaRPr lang="en-US" sz="1800" dirty="0">
                        <a:latin typeface="Times New Roman" pitchFamily="18" charset="0"/>
                        <a:cs typeface="Times New Roman" pitchFamily="18" charset="0"/>
                      </a:endParaRPr>
                    </a:p>
                  </a:txBody>
                  <a:tcPr/>
                </a:tc>
              </a:tr>
              <a:tr h="570396">
                <a:tc>
                  <a:txBody>
                    <a:bodyPr/>
                    <a:lstStyle/>
                    <a:p>
                      <a:pPr algn="l"/>
                      <a:r>
                        <a:rPr lang="en-US" sz="1800" dirty="0" smtClean="0">
                          <a:solidFill>
                            <a:srgbClr val="002060"/>
                          </a:solidFill>
                          <a:latin typeface="Times New Roman" pitchFamily="18" charset="0"/>
                          <a:cs typeface="Times New Roman" pitchFamily="18" charset="0"/>
                        </a:rPr>
                        <a:t>Material Of disc</a:t>
                      </a:r>
                      <a:endParaRPr lang="en-US" sz="1800" dirty="0">
                        <a:latin typeface="Times New Roman" pitchFamily="18" charset="0"/>
                        <a:cs typeface="Times New Roman" pitchFamily="18" charset="0"/>
                      </a:endParaRPr>
                    </a:p>
                  </a:txBody>
                  <a:tcPr/>
                </a:tc>
                <a:tc>
                  <a:txBody>
                    <a:bodyPr/>
                    <a:lstStyle/>
                    <a:p>
                      <a:pPr algn="l"/>
                      <a:r>
                        <a:rPr lang="en-US" sz="1800" dirty="0" smtClean="0">
                          <a:latin typeface="Times New Roman" pitchFamily="18" charset="0"/>
                          <a:cs typeface="Times New Roman" pitchFamily="18" charset="0"/>
                        </a:rPr>
                        <a:t>Mild</a:t>
                      </a:r>
                      <a:r>
                        <a:rPr lang="en-US" sz="1800" baseline="0" dirty="0" smtClean="0">
                          <a:latin typeface="Times New Roman" pitchFamily="18" charset="0"/>
                          <a:cs typeface="Times New Roman" pitchFamily="18" charset="0"/>
                        </a:rPr>
                        <a:t> Steel</a:t>
                      </a:r>
                      <a:endParaRPr lang="en-US" sz="1800" dirty="0">
                        <a:latin typeface="Times New Roman" pitchFamily="18" charset="0"/>
                        <a:cs typeface="Times New Roman" pitchFamily="18" charset="0"/>
                      </a:endParaRPr>
                    </a:p>
                  </a:txBody>
                  <a:tcPr/>
                </a:tc>
              </a:tr>
              <a:tr h="570396">
                <a:tc>
                  <a:txBody>
                    <a:bodyPr/>
                    <a:lstStyle/>
                    <a:p>
                      <a:pPr algn="l"/>
                      <a:r>
                        <a:rPr lang="en-US" sz="1800" dirty="0" smtClean="0">
                          <a:solidFill>
                            <a:srgbClr val="002060"/>
                          </a:solidFill>
                          <a:latin typeface="Times New Roman" pitchFamily="18" charset="0"/>
                          <a:cs typeface="Times New Roman" pitchFamily="18" charset="0"/>
                        </a:rPr>
                        <a:t>Diameter</a:t>
                      </a:r>
                      <a:endParaRPr lang="en-US" sz="1800" dirty="0">
                        <a:latin typeface="Times New Roman" pitchFamily="18" charset="0"/>
                        <a:cs typeface="Times New Roman" pitchFamily="18" charset="0"/>
                      </a:endParaRPr>
                    </a:p>
                  </a:txBody>
                  <a:tcPr/>
                </a:tc>
                <a:tc>
                  <a:txBody>
                    <a:bodyPr/>
                    <a:lstStyle/>
                    <a:p>
                      <a:pPr algn="l"/>
                      <a:r>
                        <a:rPr lang="en-US" sz="1800" dirty="0" smtClean="0">
                          <a:latin typeface="Times New Roman" pitchFamily="18" charset="0"/>
                          <a:cs typeface="Times New Roman" pitchFamily="18" charset="0"/>
                        </a:rPr>
                        <a:t>20cm</a:t>
                      </a:r>
                      <a:endParaRPr lang="en-US" sz="1800" dirty="0">
                        <a:latin typeface="Times New Roman" pitchFamily="18" charset="0"/>
                        <a:cs typeface="Times New Roman" pitchFamily="18" charset="0"/>
                      </a:endParaRPr>
                    </a:p>
                  </a:txBody>
                  <a:tcPr/>
                </a:tc>
              </a:tr>
            </a:tbl>
          </a:graphicData>
        </a:graphic>
      </p:graphicFrame>
    </p:spTree>
  </p:cSld>
  <p:clrMapOvr>
    <a:masterClrMapping/>
  </p:clrMapOvr>
  <p:transition>
    <p:newsflash/>
    <p:sndAc>
      <p:stSnd>
        <p:snd r:embed="rId2" name="bomb.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b="1" u="sng" smtClean="0">
                <a:latin typeface="Times New Roman" pitchFamily="18" charset="0"/>
                <a:cs typeface="Times New Roman" pitchFamily="18" charset="0"/>
              </a:rPr>
              <a:t>Stator</a:t>
            </a:r>
            <a:endParaRPr lang="en-US" b="1" u="sng" dirty="0">
              <a:latin typeface="Times New Roman" pitchFamily="18" charset="0"/>
              <a:cs typeface="Times New Roman" pitchFamily="18" charset="0"/>
            </a:endParaRPr>
          </a:p>
        </p:txBody>
      </p:sp>
      <p:sp>
        <p:nvSpPr>
          <p:cNvPr id="5" name="TextBox 4"/>
          <p:cNvSpPr txBox="1"/>
          <p:nvPr/>
        </p:nvSpPr>
        <p:spPr>
          <a:xfrm>
            <a:off x="609600" y="1524000"/>
            <a:ext cx="8229600" cy="1938992"/>
          </a:xfrm>
          <a:prstGeom prst="rect">
            <a:avLst/>
          </a:prstGeom>
          <a:noFill/>
        </p:spPr>
        <p:txBody>
          <a:bodyPr wrap="square" rtlCol="0">
            <a:spAutoFit/>
          </a:bodyPr>
          <a:lstStyle/>
          <a:p>
            <a:r>
              <a:rPr lang="en-US" sz="2000" dirty="0" smtClean="0">
                <a:solidFill>
                  <a:srgbClr val="002060"/>
                </a:solidFill>
                <a:latin typeface="Times New Roman" pitchFamily="18" charset="0"/>
                <a:cs typeface="Times New Roman" pitchFamily="18" charset="0"/>
              </a:rPr>
              <a:t>Stator is a </a:t>
            </a:r>
            <a:r>
              <a:rPr lang="en-US" sz="2000" b="1" dirty="0" smtClean="0">
                <a:solidFill>
                  <a:srgbClr val="002060"/>
                </a:solidFill>
                <a:latin typeface="Times New Roman" pitchFamily="18" charset="0"/>
                <a:cs typeface="Times New Roman" pitchFamily="18" charset="0"/>
              </a:rPr>
              <a:t>static part </a:t>
            </a:r>
            <a:r>
              <a:rPr lang="en-US" sz="2000" dirty="0" smtClean="0">
                <a:solidFill>
                  <a:srgbClr val="002060"/>
                </a:solidFill>
                <a:latin typeface="Times New Roman" pitchFamily="18" charset="0"/>
                <a:cs typeface="Times New Roman" pitchFamily="18" charset="0"/>
              </a:rPr>
              <a:t>of generator the armature winding of a Generator is almost invariably on the </a:t>
            </a:r>
            <a:r>
              <a:rPr lang="en-US" sz="2000" b="1" dirty="0" smtClean="0">
                <a:solidFill>
                  <a:srgbClr val="002060"/>
                </a:solidFill>
                <a:latin typeface="Times New Roman" pitchFamily="18" charset="0"/>
                <a:cs typeface="Times New Roman" pitchFamily="18" charset="0"/>
              </a:rPr>
              <a:t>stator</a:t>
            </a:r>
            <a:r>
              <a:rPr lang="en-US" sz="2000" dirty="0" smtClean="0">
                <a:solidFill>
                  <a:srgbClr val="002060"/>
                </a:solidFill>
                <a:latin typeface="Times New Roman" pitchFamily="18" charset="0"/>
                <a:cs typeface="Times New Roman" pitchFamily="18" charset="0"/>
              </a:rPr>
              <a:t>. The field winding is usually on the rotor and excited by dc current, or permanent magnets.</a:t>
            </a:r>
          </a:p>
          <a:p>
            <a:r>
              <a:rPr lang="en-US" sz="2000" dirty="0" smtClean="0">
                <a:solidFill>
                  <a:srgbClr val="002060"/>
                </a:solidFill>
                <a:latin typeface="Times New Roman" pitchFamily="18" charset="0"/>
                <a:cs typeface="Times New Roman" pitchFamily="18" charset="0"/>
              </a:rPr>
              <a:t>No: of Turns= 230</a:t>
            </a:r>
          </a:p>
          <a:p>
            <a:r>
              <a:rPr lang="en-US" sz="2000" dirty="0" smtClean="0">
                <a:solidFill>
                  <a:srgbClr val="002060"/>
                </a:solidFill>
                <a:latin typeface="Times New Roman" pitchFamily="18" charset="0"/>
                <a:cs typeface="Times New Roman" pitchFamily="18" charset="0"/>
              </a:rPr>
              <a:t>Number of coils= 6</a:t>
            </a:r>
          </a:p>
          <a:p>
            <a:r>
              <a:rPr lang="en-US" sz="2000" dirty="0" smtClean="0">
                <a:solidFill>
                  <a:srgbClr val="002060"/>
                </a:solidFill>
                <a:latin typeface="Times New Roman" pitchFamily="18" charset="0"/>
                <a:cs typeface="Times New Roman" pitchFamily="18" charset="0"/>
              </a:rPr>
              <a:t>Coil span= 5cm</a:t>
            </a:r>
            <a:endParaRPr lang="en-US" sz="2000" dirty="0">
              <a:solidFill>
                <a:srgbClr val="002060"/>
              </a:solidFill>
              <a:latin typeface="Times New Roman" pitchFamily="18" charset="0"/>
              <a:cs typeface="Times New Roman" pitchFamily="18" charset="0"/>
            </a:endParaRPr>
          </a:p>
        </p:txBody>
      </p:sp>
      <p:pic>
        <p:nvPicPr>
          <p:cNvPr id="3074" name="Picture 2" descr="C:\Users\GAURAV\Downloads\Major project\IMAGES\WhatsApp Image 2017-05-02 at 4.20.59 PM (1).jpeg"/>
          <p:cNvPicPr>
            <a:picLocks noGrp="1" noChangeAspect="1" noChangeArrowheads="1"/>
          </p:cNvPicPr>
          <p:nvPr>
            <p:ph idx="1"/>
          </p:nvPr>
        </p:nvPicPr>
        <p:blipFill>
          <a:blip r:embed="rId3"/>
          <a:srcRect/>
          <a:stretch>
            <a:fillRect/>
          </a:stretch>
        </p:blipFill>
        <p:spPr bwMode="auto">
          <a:xfrm>
            <a:off x="2819400" y="3581400"/>
            <a:ext cx="3505200" cy="2628900"/>
          </a:xfrm>
          <a:prstGeom prst="rect">
            <a:avLst/>
          </a:prstGeom>
          <a:noFill/>
        </p:spPr>
      </p:pic>
    </p:spTree>
  </p:cSld>
  <p:clrMapOvr>
    <a:masterClrMapping/>
  </p:clrMapOvr>
  <p:transition>
    <p:newsflash/>
    <p:sndAc>
      <p:stSnd>
        <p:snd r:embed="rId2" name="bomb.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ClrTx/>
              <a:buSzPct val="131000"/>
              <a:buFont typeface="+mj-lt"/>
              <a:buAutoNum type="arabicPeriod"/>
            </a:pPr>
            <a:r>
              <a:rPr lang="en-GB" sz="2000" u="sng" dirty="0" smtClean="0">
                <a:latin typeface="Times New Roman" pitchFamily="18" charset="0"/>
                <a:cs typeface="Times New Roman" pitchFamily="18" charset="0"/>
              </a:rPr>
              <a:t>CONCENTRATED WINDING: </a:t>
            </a:r>
            <a:r>
              <a:rPr lang="en-GB" sz="2000" dirty="0" smtClean="0">
                <a:latin typeface="Times New Roman" pitchFamily="18" charset="0"/>
                <a:cs typeface="Times New Roman" pitchFamily="18" charset="0"/>
              </a:rPr>
              <a:t>As name suggest, all conductor are concentrated in one slot under a pole. if there is only one slot available for winding under one pole. In very short, if slot = no. of pole, called concentrated winding.</a:t>
            </a:r>
          </a:p>
          <a:p>
            <a:pPr marL="457200" indent="-457200">
              <a:buClrTx/>
              <a:buSzPct val="131000"/>
              <a:buFont typeface="+mj-lt"/>
              <a:buAutoNum type="arabicPeriod"/>
            </a:pPr>
            <a:r>
              <a:rPr lang="en-GB" sz="2000" u="sng" dirty="0" smtClean="0"/>
              <a:t>DISTRIBUTED WINDING: </a:t>
            </a:r>
            <a:r>
              <a:rPr lang="en-GB" sz="2000" dirty="0" smtClean="0">
                <a:latin typeface="Times New Roman" pitchFamily="18" charset="0"/>
                <a:cs typeface="Times New Roman" pitchFamily="18" charset="0"/>
              </a:rPr>
              <a:t>As name suggest, all conductor are distributed in one slot under a pole. </a:t>
            </a:r>
            <a:r>
              <a:rPr lang="en-GB" sz="2000" dirty="0" smtClean="0"/>
              <a:t>If no. of slot is more than no. of pole. Means, winding is distributed in many slot under a pole.</a:t>
            </a:r>
            <a:endParaRPr lang="en-US" sz="2000" dirty="0" smtClean="0"/>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b="1" u="sng" smtClean="0">
                <a:latin typeface="Times New Roman" pitchFamily="18" charset="0"/>
                <a:cs typeface="Times New Roman" pitchFamily="18" charset="0"/>
              </a:rPr>
              <a:t>Types of  Winding</a:t>
            </a:r>
            <a:endParaRPr lang="en-US" b="1" u="sng" dirty="0">
              <a:latin typeface="Times New Roman" pitchFamily="18" charset="0"/>
              <a:cs typeface="Times New Roman" pitchFamily="18" charset="0"/>
            </a:endParaRPr>
          </a:p>
        </p:txBody>
      </p:sp>
      <p:pic>
        <p:nvPicPr>
          <p:cNvPr id="4" name="Picture 3" descr="http://www.electrical4u.com/images/skelton-wave-winding.gif"/>
          <p:cNvPicPr/>
          <p:nvPr/>
        </p:nvPicPr>
        <p:blipFill>
          <a:blip r:embed="rId3"/>
          <a:srcRect/>
          <a:stretch>
            <a:fillRect/>
          </a:stretch>
        </p:blipFill>
        <p:spPr bwMode="auto">
          <a:xfrm>
            <a:off x="457200" y="4114800"/>
            <a:ext cx="35814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winding.bmp"/>
          <p:cNvPicPr>
            <a:picLocks noChangeAspect="1"/>
          </p:cNvPicPr>
          <p:nvPr/>
        </p:nvPicPr>
        <p:blipFill>
          <a:blip r:embed="rId4"/>
          <a:stretch>
            <a:fillRect/>
          </a:stretch>
        </p:blipFill>
        <p:spPr>
          <a:xfrm>
            <a:off x="4648200" y="4191000"/>
            <a:ext cx="3810000" cy="2218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sndAc>
      <p:stSnd>
        <p:snd r:embed="rId2" name="bomb.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b="1" dirty="0" smtClean="0">
                <a:latin typeface="Times New Roman" pitchFamily="18" charset="0"/>
                <a:cs typeface="Times New Roman" pitchFamily="18" charset="0"/>
              </a:rPr>
              <a:t>    Wire gauge</a:t>
            </a:r>
            <a:r>
              <a:rPr lang="en-US" sz="2000" dirty="0" smtClean="0">
                <a:latin typeface="Times New Roman" pitchFamily="18" charset="0"/>
                <a:cs typeface="Times New Roman" pitchFamily="18" charset="0"/>
              </a:rPr>
              <a:t> is a measurement of how large a wire is, either in diameter or cross sectional area. This determines the amount of electric current a wire can safely carry, as well as its electrical resistance .</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We have used 26gauge of winding wire in our project which induces     </a:t>
            </a:r>
          </a:p>
          <a:p>
            <a:pPr>
              <a:buNone/>
            </a:pPr>
            <a:r>
              <a:rPr lang="en-GB" sz="2000"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u="sng" smtClean="0">
                <a:latin typeface="Times New Roman" pitchFamily="18" charset="0"/>
                <a:cs typeface="Times New Roman" pitchFamily="18" charset="0"/>
              </a:rPr>
              <a:t>Wire Gauge:</a:t>
            </a:r>
            <a:endParaRPr lang="en-US" u="sng" dirty="0">
              <a:latin typeface="Times New Roman" pitchFamily="18" charset="0"/>
              <a:cs typeface="Times New Roman" pitchFamily="18" charset="0"/>
            </a:endParaRPr>
          </a:p>
        </p:txBody>
      </p:sp>
      <p:pic>
        <p:nvPicPr>
          <p:cNvPr id="5" name="Picture 4" descr="Wire gauge2.jpg"/>
          <p:cNvPicPr>
            <a:picLocks noChangeAspect="1"/>
          </p:cNvPicPr>
          <p:nvPr/>
        </p:nvPicPr>
        <p:blipFill>
          <a:blip r:embed="rId3" cstate="print"/>
          <a:stretch>
            <a:fillRect/>
          </a:stretch>
        </p:blipFill>
        <p:spPr>
          <a:xfrm>
            <a:off x="5791200" y="3962400"/>
            <a:ext cx="2918968" cy="2590800"/>
          </a:xfrm>
          <a:prstGeom prst="rect">
            <a:avLst/>
          </a:prstGeom>
          <a:ln>
            <a:noFill/>
          </a:ln>
          <a:effectLst>
            <a:softEdge rad="112500"/>
          </a:effectLst>
        </p:spPr>
      </p:pic>
      <p:pic>
        <p:nvPicPr>
          <p:cNvPr id="7" name="Picture 6" descr="20228-ProductImageURL.jpg"/>
          <p:cNvPicPr>
            <a:picLocks noChangeAspect="1"/>
          </p:cNvPicPr>
          <p:nvPr/>
        </p:nvPicPr>
        <p:blipFill>
          <a:blip r:embed="rId4" cstate="print"/>
          <a:stretch>
            <a:fillRect/>
          </a:stretch>
        </p:blipFill>
        <p:spPr>
          <a:xfrm>
            <a:off x="3429000" y="4267200"/>
            <a:ext cx="22098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sndAc>
      <p:stSnd>
        <p:snd r:embed="rId2" name="bomb.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1600200"/>
          <a:ext cx="6096000" cy="3810000"/>
        </p:xfrm>
        <a:graphic>
          <a:graphicData uri="http://schemas.openxmlformats.org/drawingml/2006/table">
            <a:tbl>
              <a:tblPr firstRow="1" bandRow="1">
                <a:tableStyleId>{5C22544A-7EE6-4342-B048-85BDC9FD1C3A}</a:tableStyleId>
              </a:tblPr>
              <a:tblGrid>
                <a:gridCol w="3048000"/>
                <a:gridCol w="3048000"/>
              </a:tblGrid>
              <a:tr h="476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Technical Specifications</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Considered</a:t>
                      </a:r>
                      <a:endParaRPr lang="en-US" sz="1800" dirty="0" smtClean="0"/>
                    </a:p>
                  </a:txBody>
                  <a:tcPr/>
                </a:tc>
              </a:tr>
              <a:tr h="476250">
                <a:tc>
                  <a:txBody>
                    <a:bodyPr/>
                    <a:lstStyle/>
                    <a:p>
                      <a:r>
                        <a:rPr lang="en-US" sz="1800" dirty="0" smtClean="0">
                          <a:solidFill>
                            <a:srgbClr val="002060"/>
                          </a:solidFill>
                          <a:latin typeface="Times New Roman" pitchFamily="18" charset="0"/>
                          <a:cs typeface="Times New Roman" pitchFamily="18" charset="0"/>
                        </a:rPr>
                        <a:t>Diameter</a:t>
                      </a:r>
                      <a:endParaRPr lang="en-US" dirty="0"/>
                    </a:p>
                  </a:txBody>
                  <a:tcPr/>
                </a:tc>
                <a:tc>
                  <a:txBody>
                    <a:bodyPr/>
                    <a:lstStyle/>
                    <a:p>
                      <a:r>
                        <a:rPr lang="en-US" dirty="0" smtClean="0"/>
                        <a:t>20cm</a:t>
                      </a:r>
                      <a:endParaRPr lang="en-US" dirty="0"/>
                    </a:p>
                  </a:txBody>
                  <a:tcPr/>
                </a:tc>
              </a:tr>
              <a:tr h="476250">
                <a:tc>
                  <a:txBody>
                    <a:bodyPr/>
                    <a:lstStyle/>
                    <a:p>
                      <a:r>
                        <a:rPr lang="en-US" dirty="0" smtClean="0"/>
                        <a:t>Material</a:t>
                      </a:r>
                      <a:endParaRPr lang="en-US" dirty="0"/>
                    </a:p>
                  </a:txBody>
                  <a:tcPr/>
                </a:tc>
                <a:tc>
                  <a:txBody>
                    <a:bodyPr/>
                    <a:lstStyle/>
                    <a:p>
                      <a:r>
                        <a:rPr lang="en-US" dirty="0" smtClean="0"/>
                        <a:t>Wood</a:t>
                      </a:r>
                      <a:endParaRPr lang="en-US" dirty="0"/>
                    </a:p>
                  </a:txBody>
                  <a:tcPr/>
                </a:tc>
              </a:tr>
              <a:tr h="476250">
                <a:tc>
                  <a:txBody>
                    <a:bodyPr/>
                    <a:lstStyle/>
                    <a:p>
                      <a:r>
                        <a:rPr lang="en-US" dirty="0" smtClean="0"/>
                        <a:t>Type of Winding</a:t>
                      </a:r>
                      <a:endParaRPr lang="en-US" dirty="0"/>
                    </a:p>
                  </a:txBody>
                  <a:tcPr/>
                </a:tc>
                <a:tc>
                  <a:txBody>
                    <a:bodyPr/>
                    <a:lstStyle/>
                    <a:p>
                      <a:r>
                        <a:rPr lang="en-US" dirty="0" smtClean="0"/>
                        <a:t>Distributed</a:t>
                      </a:r>
                      <a:endParaRPr lang="en-US" dirty="0"/>
                    </a:p>
                  </a:txBody>
                  <a:tcPr/>
                </a:tc>
              </a:tr>
              <a:tr h="476250">
                <a:tc>
                  <a:txBody>
                    <a:bodyPr/>
                    <a:lstStyle/>
                    <a:p>
                      <a:r>
                        <a:rPr lang="en-US" dirty="0" smtClean="0"/>
                        <a:t>Conductor Material</a:t>
                      </a:r>
                      <a:endParaRPr lang="en-US" dirty="0"/>
                    </a:p>
                  </a:txBody>
                  <a:tcPr/>
                </a:tc>
                <a:tc>
                  <a:txBody>
                    <a:bodyPr/>
                    <a:lstStyle/>
                    <a:p>
                      <a:r>
                        <a:rPr lang="en-US" dirty="0" smtClean="0"/>
                        <a:t>Copper (Cu)</a:t>
                      </a:r>
                      <a:endParaRPr lang="en-US" dirty="0"/>
                    </a:p>
                  </a:txBody>
                  <a:tcPr/>
                </a:tc>
              </a:tr>
              <a:tr h="476250">
                <a:tc>
                  <a:txBody>
                    <a:bodyPr/>
                    <a:lstStyle/>
                    <a:p>
                      <a:r>
                        <a:rPr lang="en-US" dirty="0" smtClean="0"/>
                        <a:t>Resistance of winding</a:t>
                      </a:r>
                      <a:endParaRPr lang="en-US" dirty="0"/>
                    </a:p>
                  </a:txBody>
                  <a:tcPr/>
                </a:tc>
                <a:tc>
                  <a:txBody>
                    <a:bodyPr/>
                    <a:lstStyle/>
                    <a:p>
                      <a:r>
                        <a:rPr lang="en-US" dirty="0" smtClean="0"/>
                        <a:t>30 ohms</a:t>
                      </a:r>
                      <a:endParaRPr lang="en-US" dirty="0"/>
                    </a:p>
                  </a:txBody>
                  <a:tcPr/>
                </a:tc>
              </a:tr>
              <a:tr h="476250">
                <a:tc>
                  <a:txBody>
                    <a:bodyPr/>
                    <a:lstStyle/>
                    <a:p>
                      <a:r>
                        <a:rPr lang="en-US" dirty="0" smtClean="0"/>
                        <a:t>Phases</a:t>
                      </a:r>
                      <a:endParaRPr lang="en-US" dirty="0"/>
                    </a:p>
                  </a:txBody>
                  <a:tcPr/>
                </a:tc>
                <a:tc>
                  <a:txBody>
                    <a:bodyPr/>
                    <a:lstStyle/>
                    <a:p>
                      <a:r>
                        <a:rPr lang="en-US" dirty="0" smtClean="0"/>
                        <a:t>Single Phase</a:t>
                      </a:r>
                      <a:endParaRPr lang="en-US" dirty="0"/>
                    </a:p>
                  </a:txBody>
                  <a:tcPr/>
                </a:tc>
              </a:tr>
              <a:tr h="476250">
                <a:tc>
                  <a:txBody>
                    <a:bodyPr/>
                    <a:lstStyle/>
                    <a:p>
                      <a:r>
                        <a:rPr lang="en-US" dirty="0" smtClean="0"/>
                        <a:t>Gauge Of conductor</a:t>
                      </a:r>
                      <a:endParaRPr lang="en-US" dirty="0"/>
                    </a:p>
                  </a:txBody>
                  <a:tcPr/>
                </a:tc>
                <a:tc>
                  <a:txBody>
                    <a:bodyPr/>
                    <a:lstStyle/>
                    <a:p>
                      <a:r>
                        <a:rPr lang="en-US" dirty="0" smtClean="0"/>
                        <a:t>26 </a:t>
                      </a:r>
                      <a:r>
                        <a:rPr lang="en-US" dirty="0" err="1" smtClean="0"/>
                        <a:t>swg</a:t>
                      </a:r>
                      <a:endParaRPr lang="en-US" dirty="0"/>
                    </a:p>
                  </a:txBody>
                  <a:tcPr/>
                </a:tc>
              </a:tr>
            </a:tbl>
          </a:graphicData>
        </a:graphic>
      </p:graphicFrame>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Specifications:</a:t>
            </a:r>
            <a:endParaRPr lang="en-US" b="1" u="sng" dirty="0">
              <a:latin typeface="Times New Roman" pitchFamily="18" charset="0"/>
              <a:cs typeface="Times New Roman" pitchFamily="18" charset="0"/>
            </a:endParaRPr>
          </a:p>
        </p:txBody>
      </p:sp>
    </p:spTree>
  </p:cSld>
  <p:clrMapOvr>
    <a:masterClrMapping/>
  </p:clrMapOvr>
  <p:transition>
    <p:newsflash/>
    <p:sndAc>
      <p:stSnd>
        <p:snd r:embed="rId2" name="bomb.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sz="2000" u="sng" dirty="0" smtClean="0"/>
          </a:p>
          <a:p>
            <a:pPr>
              <a:buNone/>
            </a:pPr>
            <a:endParaRPr lang="en-US" sz="2000" u="sng" dirty="0" smtClean="0"/>
          </a:p>
          <a:p>
            <a:pPr>
              <a:buNone/>
            </a:pPr>
            <a:r>
              <a:rPr lang="en-US" sz="2000" u="sng" dirty="0" smtClean="0"/>
              <a:t>Voltage Doubler</a:t>
            </a:r>
            <a:r>
              <a:rPr lang="en-US" sz="2000" dirty="0" smtClean="0"/>
              <a:t>: </a:t>
            </a:r>
            <a:r>
              <a:rPr lang="en-US" sz="2000" dirty="0"/>
              <a:t>The </a:t>
            </a:r>
            <a:r>
              <a:rPr lang="en-US" sz="2000" b="1" dirty="0"/>
              <a:t>Voltage Multiplier</a:t>
            </a:r>
            <a:r>
              <a:rPr lang="en-US" sz="2000" dirty="0"/>
              <a:t>, however, is a special type of diode rectifier circuit which can potentially produce an output voltage many times greater than of the applied input voltage</a:t>
            </a:r>
            <a:r>
              <a:rPr lang="en-US" sz="2000" dirty="0" smtClean="0"/>
              <a:t>.</a:t>
            </a:r>
            <a:r>
              <a:rPr lang="en-US" sz="2000" dirty="0"/>
              <a:t> where it is necessary to have a very high DC voltage generated from a relatively low AC supply.</a:t>
            </a:r>
            <a:endParaRPr lang="en-US" sz="2000" dirty="0" smtClean="0"/>
          </a:p>
          <a:p>
            <a:pPr>
              <a:buNone/>
            </a:pPr>
            <a:r>
              <a:rPr lang="en-US" sz="2000" u="sng" dirty="0" smtClean="0"/>
              <a:t>Voltage Stabilizer</a:t>
            </a:r>
            <a:r>
              <a:rPr lang="en-US" sz="2000" dirty="0" smtClean="0"/>
              <a:t>: It stabilizes the variable Input DC voltage into Constant DC voltage.</a:t>
            </a:r>
            <a:endParaRPr lang="en-US" sz="2000" dirty="0"/>
          </a:p>
        </p:txBody>
      </p:sp>
      <p:sp>
        <p:nvSpPr>
          <p:cNvPr id="2" name="Title 1"/>
          <p:cNvSpPr>
            <a:spLocks noGrp="1"/>
          </p:cNvSpPr>
          <p:nvPr>
            <p:ph type="title"/>
          </p:nvPr>
        </p:nvSpPr>
        <p:spPr/>
        <p:txBody>
          <a:bodyPr>
            <a:normAutofit/>
          </a:bodyPr>
          <a:lstStyle/>
          <a:p>
            <a:r>
              <a:rPr lang="en-US" b="1" u="sng" dirty="0" smtClean="0">
                <a:cs typeface="Times New Roman" pitchFamily="18" charset="0"/>
              </a:rPr>
              <a:t>Voltage Doubler &amp; Stabilizer</a:t>
            </a:r>
            <a:endParaRPr lang="en-US" b="1" u="sng" dirty="0">
              <a:cs typeface="Times New Roman" pitchFamily="18" charset="0"/>
            </a:endParaRPr>
          </a:p>
        </p:txBody>
      </p:sp>
    </p:spTree>
  </p:cSld>
  <p:clrMapOvr>
    <a:masterClrMapping/>
  </p:clrMapOvr>
  <p:transition>
    <p:newsflash/>
    <p:sndAc>
      <p:stSnd>
        <p:snd r:embed="rId2" name="bomb.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obalenergyscenario.png"/>
          <p:cNvPicPr>
            <a:picLocks noGrp="1" noChangeAspect="1"/>
          </p:cNvPicPr>
          <p:nvPr>
            <p:ph idx="1"/>
          </p:nvPr>
        </p:nvPicPr>
        <p:blipFill>
          <a:blip r:embed="rId3"/>
          <a:stretch>
            <a:fillRect/>
          </a:stretch>
        </p:blipFill>
        <p:spPr>
          <a:xfrm>
            <a:off x="838200" y="3581400"/>
            <a:ext cx="3657600" cy="3032407"/>
          </a:xfrm>
          <a:prstGeom prst="rect">
            <a:avLst/>
          </a:prstGeom>
          <a:ln>
            <a:noFill/>
          </a:ln>
          <a:effectLst>
            <a:softEdge rad="112500"/>
          </a:effectLst>
        </p:spPr>
      </p:pic>
      <p:sp>
        <p:nvSpPr>
          <p:cNvPr id="2" name="Title 1"/>
          <p:cNvSpPr>
            <a:spLocks noGrp="1"/>
          </p:cNvSpPr>
          <p:nvPr>
            <p:ph type="title"/>
          </p:nvPr>
        </p:nvSpPr>
        <p:spPr>
          <a:xfrm>
            <a:off x="457200" y="-228600"/>
            <a:ext cx="8229600" cy="1219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b="1" u="sng"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Energy Scenario</a:t>
            </a:r>
            <a:endParaRPr lang="en-US" b="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5" name="Picture 14" descr="Untitled.png"/>
          <p:cNvPicPr>
            <a:picLocks noChangeAspect="1"/>
          </p:cNvPicPr>
          <p:nvPr/>
        </p:nvPicPr>
        <p:blipFill>
          <a:blip r:embed="rId4"/>
          <a:stretch>
            <a:fillRect/>
          </a:stretch>
        </p:blipFill>
        <p:spPr>
          <a:xfrm>
            <a:off x="5105400" y="685800"/>
            <a:ext cx="3718863" cy="5943600"/>
          </a:xfrm>
          <a:prstGeom prst="rect">
            <a:avLst/>
          </a:prstGeom>
          <a:ln>
            <a:noFill/>
          </a:ln>
          <a:effectLst>
            <a:softEdge rad="112500"/>
          </a:effectLst>
        </p:spPr>
      </p:pic>
      <p:sp>
        <p:nvSpPr>
          <p:cNvPr id="17" name="TextBox 16"/>
          <p:cNvSpPr txBox="1"/>
          <p:nvPr/>
        </p:nvSpPr>
        <p:spPr>
          <a:xfrm>
            <a:off x="609600" y="1066800"/>
            <a:ext cx="4343400" cy="2554545"/>
          </a:xfrm>
          <a:prstGeom prst="rect">
            <a:avLst/>
          </a:prstGeom>
          <a:noFill/>
        </p:spPr>
        <p:txBody>
          <a:bodyPr wrap="square" rtlCol="0">
            <a:spAutoFit/>
          </a:bodyPr>
          <a:lstStyle/>
          <a:p>
            <a:pPr algn="ctr"/>
            <a:r>
              <a:rPr lang="en-US" sz="2000" b="1" dirty="0" smtClean="0">
                <a:solidFill>
                  <a:srgbClr val="002060"/>
                </a:solidFill>
                <a:latin typeface="Times New Roman" pitchFamily="18" charset="0"/>
                <a:cs typeface="Times New Roman" pitchFamily="18" charset="0"/>
              </a:rPr>
              <a:t>The ever ending demand for electrical power has led to widening of electricity demand - supply gap, which has compelled researchers to enhance the power production from Renewable sources of energy like solar, wind etc. trying out every possible ways.</a:t>
            </a:r>
            <a:endParaRPr lang="en-US" sz="2000" b="1" dirty="0">
              <a:solidFill>
                <a:srgbClr val="002060"/>
              </a:solidFill>
              <a:latin typeface="Times New Roman" pitchFamily="18" charset="0"/>
              <a:cs typeface="Times New Roman" pitchFamily="18" charset="0"/>
            </a:endParaRPr>
          </a:p>
        </p:txBody>
      </p:sp>
    </p:spTree>
  </p:cSld>
  <p:clrMapOvr>
    <a:masterClrMapping/>
  </p:clrMapOvr>
  <p:transition>
    <p:newsflash/>
    <p:sndAc>
      <p:stSnd>
        <p:snd r:embed="rId2" name="bomb.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17-05-04 at 12.28.54 PM.jpeg"/>
          <p:cNvPicPr>
            <a:picLocks noGrp="1" noChangeAspect="1"/>
          </p:cNvPicPr>
          <p:nvPr>
            <p:ph idx="1"/>
          </p:nvPr>
        </p:nvPicPr>
        <p:blipFill>
          <a:blip r:embed="rId3"/>
          <a:stretch>
            <a:fillRect/>
          </a:stretch>
        </p:blipFill>
        <p:spPr>
          <a:xfrm>
            <a:off x="304800" y="3962400"/>
            <a:ext cx="3657600" cy="2743200"/>
          </a:xfrm>
        </p:spPr>
      </p:pic>
      <p:sp>
        <p:nvSpPr>
          <p:cNvPr id="2" name="Title 1"/>
          <p:cNvSpPr>
            <a:spLocks noGrp="1"/>
          </p:cNvSpPr>
          <p:nvPr>
            <p:ph type="title"/>
          </p:nvPr>
        </p:nvSpPr>
        <p:spPr/>
        <p:txBody>
          <a:bodyPr/>
          <a:lstStyle/>
          <a:p>
            <a:r>
              <a:rPr lang="en-US" u="sng" dirty="0" smtClean="0"/>
              <a:t>Voltage Doubler</a:t>
            </a:r>
            <a:endParaRPr lang="en-US" u="sng" dirty="0"/>
          </a:p>
        </p:txBody>
      </p:sp>
      <p:pic>
        <p:nvPicPr>
          <p:cNvPr id="5" name="Picture 4" descr="WhatsApp Image 2017-05-04 at 12.29.00 PM.jpeg"/>
          <p:cNvPicPr>
            <a:picLocks noChangeAspect="1"/>
          </p:cNvPicPr>
          <p:nvPr/>
        </p:nvPicPr>
        <p:blipFill>
          <a:blip r:embed="rId4"/>
          <a:stretch>
            <a:fillRect/>
          </a:stretch>
        </p:blipFill>
        <p:spPr>
          <a:xfrm>
            <a:off x="3962400" y="3962400"/>
            <a:ext cx="4495800" cy="2743200"/>
          </a:xfrm>
          <a:prstGeom prst="rect">
            <a:avLst/>
          </a:prstGeom>
        </p:spPr>
      </p:pic>
      <p:pic>
        <p:nvPicPr>
          <p:cNvPr id="6" name="Picture 5" descr="voltage multiplier.gif"/>
          <p:cNvPicPr>
            <a:picLocks noChangeAspect="1"/>
          </p:cNvPicPr>
          <p:nvPr/>
        </p:nvPicPr>
        <p:blipFill>
          <a:blip r:embed="rId5"/>
          <a:stretch>
            <a:fillRect/>
          </a:stretch>
        </p:blipFill>
        <p:spPr>
          <a:xfrm>
            <a:off x="1143000" y="1676400"/>
            <a:ext cx="6688609" cy="2119312"/>
          </a:xfrm>
          <a:prstGeom prst="rect">
            <a:avLst/>
          </a:prstGeom>
        </p:spPr>
      </p:pic>
    </p:spTree>
  </p:cSld>
  <p:clrMapOvr>
    <a:masterClrMapping/>
  </p:clrMapOvr>
  <p:transition>
    <p:newsflash/>
    <p:sndAc>
      <p:stSnd>
        <p:snd r:embed="rId2" name="bomb.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LM2596 series of regulators </a:t>
            </a:r>
            <a:r>
              <a:rPr lang="en-US" dirty="0" smtClean="0"/>
              <a:t>with </a:t>
            </a:r>
            <a:r>
              <a:rPr lang="en-US" dirty="0"/>
              <a:t>excellent line and load regulation. These devices are available in fixed output voltages of 3.3 V, 5 V, 12 V, and an adjustable output version.</a:t>
            </a:r>
          </a:p>
        </p:txBody>
      </p:sp>
      <p:sp>
        <p:nvSpPr>
          <p:cNvPr id="2" name="Title 1"/>
          <p:cNvSpPr>
            <a:spLocks noGrp="1"/>
          </p:cNvSpPr>
          <p:nvPr>
            <p:ph type="title"/>
          </p:nvPr>
        </p:nvSpPr>
        <p:spPr/>
        <p:txBody>
          <a:bodyPr/>
          <a:lstStyle/>
          <a:p>
            <a:r>
              <a:rPr lang="en-US" u="sng" dirty="0" smtClean="0"/>
              <a:t>Voltage Stabilizer</a:t>
            </a:r>
            <a:endParaRPr lang="en-US" dirty="0"/>
          </a:p>
        </p:txBody>
      </p:sp>
      <p:pic>
        <p:nvPicPr>
          <p:cNvPr id="4" name="Picture 3" descr="WhatsApp Image 2017-05-04 at 12.29.26 PM.jpeg"/>
          <p:cNvPicPr>
            <a:picLocks noChangeAspect="1"/>
          </p:cNvPicPr>
          <p:nvPr/>
        </p:nvPicPr>
        <p:blipFill>
          <a:blip r:embed="rId3"/>
          <a:stretch>
            <a:fillRect/>
          </a:stretch>
        </p:blipFill>
        <p:spPr>
          <a:xfrm>
            <a:off x="457200" y="3657600"/>
            <a:ext cx="3733800" cy="2971800"/>
          </a:xfrm>
          <a:prstGeom prst="rect">
            <a:avLst/>
          </a:prstGeom>
        </p:spPr>
      </p:pic>
      <p:pic>
        <p:nvPicPr>
          <p:cNvPr id="5" name="Picture 4" descr="LM2596s.jpg"/>
          <p:cNvPicPr>
            <a:picLocks noChangeAspect="1"/>
          </p:cNvPicPr>
          <p:nvPr/>
        </p:nvPicPr>
        <p:blipFill>
          <a:blip r:embed="rId4" cstate="print"/>
          <a:stretch>
            <a:fillRect/>
          </a:stretch>
        </p:blipFill>
        <p:spPr>
          <a:xfrm>
            <a:off x="4191000" y="3733800"/>
            <a:ext cx="4343400" cy="2971800"/>
          </a:xfrm>
          <a:prstGeom prst="rect">
            <a:avLst/>
          </a:prstGeom>
        </p:spPr>
      </p:pic>
    </p:spTree>
  </p:cSld>
  <p:clrMapOvr>
    <a:masterClrMapping/>
  </p:clrMapOvr>
  <p:transition>
    <p:newsflash/>
    <p:sndAc>
      <p:stSnd>
        <p:snd r:embed="rId2" name="bomb.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Solar panels</a:t>
            </a:r>
            <a:r>
              <a:rPr lang="en-US" dirty="0"/>
              <a:t> absorb the sunlight as a source of energy to generate </a:t>
            </a:r>
            <a:r>
              <a:rPr lang="en-US" dirty="0" smtClean="0"/>
              <a:t>electricity.</a:t>
            </a:r>
            <a:endParaRPr lang="en-US" dirty="0"/>
          </a:p>
        </p:txBody>
      </p:sp>
      <p:sp>
        <p:nvSpPr>
          <p:cNvPr id="2" name="Title 1"/>
          <p:cNvSpPr>
            <a:spLocks noGrp="1"/>
          </p:cNvSpPr>
          <p:nvPr>
            <p:ph type="title"/>
          </p:nvPr>
        </p:nvSpPr>
        <p:spPr/>
        <p:txBody>
          <a:bodyPr>
            <a:normAutofit/>
          </a:bodyPr>
          <a:lstStyle/>
          <a:p>
            <a:r>
              <a:rPr lang="en-US" b="1" u="sng" dirty="0" smtClean="0">
                <a:cs typeface="Times New Roman" pitchFamily="18" charset="0"/>
              </a:rPr>
              <a:t>Solar Panels</a:t>
            </a:r>
            <a:endParaRPr lang="en-US" b="1" u="sng" dirty="0">
              <a:cs typeface="Times New Roman" pitchFamily="18" charset="0"/>
            </a:endParaRPr>
          </a:p>
        </p:txBody>
      </p:sp>
      <p:pic>
        <p:nvPicPr>
          <p:cNvPr id="7170" name="Picture 2" descr="C:\Users\GAURAV\Downloads\Major project\IMAGES\1492867679104.jpg"/>
          <p:cNvPicPr>
            <a:picLocks noChangeAspect="1" noChangeArrowheads="1"/>
          </p:cNvPicPr>
          <p:nvPr/>
        </p:nvPicPr>
        <p:blipFill>
          <a:blip r:embed="rId3"/>
          <a:srcRect/>
          <a:stretch>
            <a:fillRect/>
          </a:stretch>
        </p:blipFill>
        <p:spPr bwMode="auto">
          <a:xfrm>
            <a:off x="1828800" y="2819400"/>
            <a:ext cx="6061710" cy="3276600"/>
          </a:xfrm>
          <a:prstGeom prst="rect">
            <a:avLst/>
          </a:prstGeom>
          <a:noFill/>
        </p:spPr>
      </p:pic>
    </p:spTree>
  </p:cSld>
  <p:clrMapOvr>
    <a:masterClrMapping/>
  </p:clrMapOvr>
  <p:transition>
    <p:newsflash/>
    <p:sndAc>
      <p:stSnd>
        <p:snd r:embed="rId2" name="bomb.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collects the electric energy from solar panel and after regulation it charges the battery and it also capable to drive load directly when battery is fully charged.</a:t>
            </a:r>
            <a:endParaRPr lang="en-US" dirty="0"/>
          </a:p>
        </p:txBody>
      </p:sp>
      <p:sp>
        <p:nvSpPr>
          <p:cNvPr id="2" name="Title 1"/>
          <p:cNvSpPr>
            <a:spLocks noGrp="1"/>
          </p:cNvSpPr>
          <p:nvPr>
            <p:ph type="title"/>
          </p:nvPr>
        </p:nvSpPr>
        <p:spPr/>
        <p:txBody>
          <a:bodyPr>
            <a:normAutofit/>
          </a:bodyPr>
          <a:lstStyle/>
          <a:p>
            <a:r>
              <a:rPr lang="en-US" b="1" u="sng" dirty="0" smtClean="0"/>
              <a:t>Solar Charge Controllers</a:t>
            </a:r>
            <a:endParaRPr lang="en-US" b="1" u="sng" dirty="0"/>
          </a:p>
        </p:txBody>
      </p:sp>
      <p:pic>
        <p:nvPicPr>
          <p:cNvPr id="5" name="Picture 4" descr="WhatsApp Image 2017-05-04 at 12.27.39 PM.jpeg"/>
          <p:cNvPicPr>
            <a:picLocks noChangeAspect="1"/>
          </p:cNvPicPr>
          <p:nvPr/>
        </p:nvPicPr>
        <p:blipFill>
          <a:blip r:embed="rId3"/>
          <a:stretch>
            <a:fillRect/>
          </a:stretch>
        </p:blipFill>
        <p:spPr>
          <a:xfrm>
            <a:off x="1981200" y="3481917"/>
            <a:ext cx="5029200" cy="3282949"/>
          </a:xfrm>
          <a:prstGeom prst="rect">
            <a:avLst/>
          </a:prstGeom>
          <a:ln>
            <a:noFill/>
          </a:ln>
          <a:effectLst>
            <a:softEdge rad="112500"/>
          </a:effectLst>
        </p:spPr>
      </p:pic>
    </p:spTree>
  </p:cSld>
  <p:clrMapOvr>
    <a:masterClrMapping/>
  </p:clrMapOvr>
  <p:transition>
    <p:newsflash/>
    <p:sndAc>
      <p:stSnd>
        <p:snd r:embed="rId2" name="bomb.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u="sng" dirty="0" smtClean="0"/>
              <a:t>Battery:</a:t>
            </a:r>
            <a:r>
              <a:rPr lang="en-US" b="1" dirty="0"/>
              <a:t> </a:t>
            </a:r>
            <a:r>
              <a:rPr lang="en-US" sz="2400" dirty="0"/>
              <a:t>An electric </a:t>
            </a:r>
            <a:r>
              <a:rPr lang="en-US" sz="2400" b="1" dirty="0"/>
              <a:t>battery</a:t>
            </a:r>
            <a:r>
              <a:rPr lang="en-US" sz="2400" dirty="0"/>
              <a:t> is a device consisting of one or more </a:t>
            </a:r>
            <a:r>
              <a:rPr lang="en-US" sz="2400" dirty="0">
                <a:hlinkClick r:id="rId3" tooltip="Electrochemical cell"/>
              </a:rPr>
              <a:t>electrochemical cells</a:t>
            </a:r>
            <a:r>
              <a:rPr lang="en-US" sz="2400" dirty="0"/>
              <a:t> with external connections provided to power </a:t>
            </a:r>
            <a:r>
              <a:rPr lang="en-US" sz="2400" dirty="0" smtClean="0"/>
              <a:t>electrical </a:t>
            </a:r>
            <a:r>
              <a:rPr lang="en-US" sz="2400" dirty="0"/>
              <a:t>devices such as </a:t>
            </a:r>
            <a:r>
              <a:rPr lang="en-US" sz="2400" dirty="0" smtClean="0"/>
              <a:t>DC loads.</a:t>
            </a:r>
          </a:p>
          <a:p>
            <a:r>
              <a:rPr lang="en-US" b="1" u="sng" dirty="0" smtClean="0"/>
              <a:t>Inverter:</a:t>
            </a:r>
            <a:r>
              <a:rPr lang="en-US" sz="4000" dirty="0"/>
              <a:t> </a:t>
            </a:r>
            <a:r>
              <a:rPr lang="en-US" sz="2800" dirty="0"/>
              <a:t>A</a:t>
            </a:r>
            <a:r>
              <a:rPr lang="en-US" sz="2800" dirty="0" smtClean="0"/>
              <a:t>n electronic apparatus </a:t>
            </a:r>
            <a:r>
              <a:rPr lang="en-US" sz="2800" dirty="0"/>
              <a:t>which converts direct current into alternating </a:t>
            </a:r>
            <a:r>
              <a:rPr lang="en-US" sz="2800" dirty="0" smtClean="0"/>
              <a:t>current.</a:t>
            </a:r>
          </a:p>
          <a:p>
            <a:r>
              <a:rPr lang="en-US" sz="2800" dirty="0" smtClean="0"/>
              <a:t>Here we are using 12V, 80Ahr battery &amp; 900VA/750W inverter to supply AC loads.</a:t>
            </a:r>
            <a:endParaRPr lang="en-US" sz="4000" dirty="0"/>
          </a:p>
        </p:txBody>
      </p:sp>
      <p:sp>
        <p:nvSpPr>
          <p:cNvPr id="2" name="Title 1"/>
          <p:cNvSpPr>
            <a:spLocks noGrp="1"/>
          </p:cNvSpPr>
          <p:nvPr>
            <p:ph type="title"/>
          </p:nvPr>
        </p:nvSpPr>
        <p:spPr/>
        <p:txBody>
          <a:bodyPr>
            <a:normAutofit/>
          </a:bodyPr>
          <a:lstStyle/>
          <a:p>
            <a:r>
              <a:rPr lang="en-US" b="1" u="sng" dirty="0" smtClean="0"/>
              <a:t>Battery &amp; Inverter set</a:t>
            </a:r>
            <a:endParaRPr lang="en-US" b="1" u="sng" dirty="0"/>
          </a:p>
        </p:txBody>
      </p:sp>
    </p:spTree>
  </p:cSld>
  <p:clrMapOvr>
    <a:masterClrMapping/>
  </p:clrMapOvr>
  <p:transition>
    <p:newsflash/>
    <p:sndAc>
      <p:stSnd>
        <p:snd r:embed="rId2" name="bomb.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sApp Image 2017-05-04 at 12.27.43 PM.jpeg"/>
          <p:cNvPicPr>
            <a:picLocks noChangeAspect="1"/>
          </p:cNvPicPr>
          <p:nvPr/>
        </p:nvPicPr>
        <p:blipFill>
          <a:blip r:embed="rId3"/>
          <a:stretch>
            <a:fillRect/>
          </a:stretch>
        </p:blipFill>
        <p:spPr>
          <a:xfrm>
            <a:off x="1600200" y="3733800"/>
            <a:ext cx="5791200" cy="2974932"/>
          </a:xfrm>
          <a:prstGeom prst="rect">
            <a:avLst/>
          </a:prstGeom>
          <a:ln>
            <a:noFill/>
          </a:ln>
          <a:effectLst>
            <a:softEdge rad="112500"/>
          </a:effectLst>
        </p:spPr>
      </p:pic>
      <p:pic>
        <p:nvPicPr>
          <p:cNvPr id="5" name="Picture 4" descr="WhatsApp Image 2017-05-04 at 12.29.27 PM.jpeg"/>
          <p:cNvPicPr>
            <a:picLocks noChangeAspect="1"/>
          </p:cNvPicPr>
          <p:nvPr/>
        </p:nvPicPr>
        <p:blipFill>
          <a:blip r:embed="rId4"/>
          <a:stretch>
            <a:fillRect/>
          </a:stretch>
        </p:blipFill>
        <p:spPr>
          <a:xfrm>
            <a:off x="1524000" y="381000"/>
            <a:ext cx="5920902" cy="3352800"/>
          </a:xfrm>
          <a:prstGeom prst="rect">
            <a:avLst/>
          </a:prstGeom>
          <a:ln>
            <a:noFill/>
          </a:ln>
          <a:effectLst>
            <a:softEdge rad="112500"/>
          </a:effectLst>
        </p:spPr>
      </p:pic>
    </p:spTree>
  </p:cSld>
  <p:clrMapOvr>
    <a:masterClrMapping/>
  </p:clrMapOvr>
  <p:transition>
    <p:newsflash/>
    <p:sndAc>
      <p:stSnd>
        <p:snd r:embed="rId2" name="bomb.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This circuit employed the output from an uncomplicated light/dark activated circuit and oblige a relay in its </a:t>
            </a:r>
            <a:r>
              <a:rPr lang="en-US" sz="2800" dirty="0" smtClean="0">
                <a:latin typeface="Times New Roman" pitchFamily="18" charset="0"/>
                <a:cs typeface="Times New Roman" pitchFamily="18" charset="0"/>
              </a:rPr>
              <a:t>output. Which switch </a:t>
            </a:r>
            <a:r>
              <a:rPr lang="en-US" sz="2800" dirty="0">
                <a:latin typeface="Times New Roman" pitchFamily="18" charset="0"/>
                <a:cs typeface="Times New Roman" pitchFamily="18" charset="0"/>
              </a:rPr>
              <a:t>ON/OFF </a:t>
            </a:r>
            <a:r>
              <a:rPr lang="en-US" sz="2800" dirty="0" smtClean="0">
                <a:latin typeface="Times New Roman" pitchFamily="18" charset="0"/>
                <a:cs typeface="Times New Roman" pitchFamily="18" charset="0"/>
              </a:rPr>
              <a:t>the Electric board supply when the sun light is not enough to charge battery with solar panels like in Rainy seasons.</a:t>
            </a:r>
            <a:endParaRPr lang="en-US" sz="28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b="1" u="sng" dirty="0" smtClean="0"/>
              <a:t>LDR based Automatic Switch</a:t>
            </a:r>
            <a:endParaRPr lang="en-US" b="1" u="sng" dirty="0"/>
          </a:p>
        </p:txBody>
      </p:sp>
      <p:pic>
        <p:nvPicPr>
          <p:cNvPr id="4" name="Picture 3" descr="Automatic-Night-Lamp-Circuit-Diagram.jpg"/>
          <p:cNvPicPr>
            <a:picLocks noChangeAspect="1"/>
          </p:cNvPicPr>
          <p:nvPr/>
        </p:nvPicPr>
        <p:blipFill>
          <a:blip r:embed="rId3" cstate="print"/>
          <a:stretch>
            <a:fillRect/>
          </a:stretch>
        </p:blipFill>
        <p:spPr>
          <a:xfrm>
            <a:off x="1905000" y="4343399"/>
            <a:ext cx="4495800" cy="2393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sndAc>
      <p:stSnd>
        <p:snd r:embed="rId2" name="bomb.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Here we are monitoring the parameters of our project by the use of </a:t>
            </a:r>
            <a:r>
              <a:rPr lang="en-US" dirty="0" err="1" smtClean="0"/>
              <a:t>Arduino</a:t>
            </a:r>
            <a:r>
              <a:rPr lang="en-US" dirty="0" smtClean="0"/>
              <a:t> with LCD display.</a:t>
            </a:r>
          </a:p>
          <a:p>
            <a:pPr>
              <a:buNone/>
            </a:pPr>
            <a:r>
              <a:rPr lang="en-US" dirty="0" smtClean="0"/>
              <a:t>We used voltage sensors to read the voltage value of wind, solar &amp; battery.</a:t>
            </a:r>
          </a:p>
          <a:p>
            <a:pPr>
              <a:buNone/>
            </a:pPr>
            <a:r>
              <a:rPr lang="en-US" dirty="0" smtClean="0"/>
              <a:t>Two current sensors are used to measure the generating current by wind generator &amp; solar panels.</a:t>
            </a:r>
          </a:p>
          <a:p>
            <a:pPr>
              <a:buNone/>
            </a:pPr>
            <a:r>
              <a:rPr lang="en-US" dirty="0" smtClean="0"/>
              <a:t>Temperature sensor to sense the temperature at generators magnets side.</a:t>
            </a:r>
          </a:p>
          <a:p>
            <a:pPr>
              <a:buNone/>
            </a:pPr>
            <a:r>
              <a:rPr lang="en-US" dirty="0" smtClean="0"/>
              <a:t>An IR sensors are used as a tachometer to </a:t>
            </a:r>
            <a:r>
              <a:rPr lang="en-US" dirty="0" err="1" smtClean="0"/>
              <a:t>moniter</a:t>
            </a:r>
            <a:r>
              <a:rPr lang="en-US" dirty="0" smtClean="0"/>
              <a:t> the RPM of air ventilator.</a:t>
            </a:r>
            <a:endParaRPr lang="en-US" dirty="0"/>
          </a:p>
        </p:txBody>
      </p:sp>
      <p:sp>
        <p:nvSpPr>
          <p:cNvPr id="2" name="Title 1"/>
          <p:cNvSpPr>
            <a:spLocks noGrp="1"/>
          </p:cNvSpPr>
          <p:nvPr>
            <p:ph type="title"/>
          </p:nvPr>
        </p:nvSpPr>
        <p:spPr/>
        <p:txBody>
          <a:bodyPr>
            <a:normAutofit/>
          </a:bodyPr>
          <a:lstStyle/>
          <a:p>
            <a:r>
              <a:rPr lang="en-US" b="1" u="sng" dirty="0" smtClean="0"/>
              <a:t>Parameters Monitoring System</a:t>
            </a:r>
            <a:endParaRPr lang="en-US" b="1" u="sng" dirty="0"/>
          </a:p>
        </p:txBody>
      </p:sp>
    </p:spTree>
  </p:cSld>
  <p:clrMapOvr>
    <a:masterClrMapping/>
  </p:clrMapOvr>
  <p:transition>
    <p:newsflash/>
    <p:sndAc>
      <p:stSnd>
        <p:snd r:embed="rId2" name="bomb.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17-05-04 at 12.29.28 PM.jpeg"/>
          <p:cNvPicPr>
            <a:picLocks noGrp="1" noChangeAspect="1"/>
          </p:cNvPicPr>
          <p:nvPr>
            <p:ph idx="1"/>
          </p:nvPr>
        </p:nvPicPr>
        <p:blipFill>
          <a:blip r:embed="rId3"/>
          <a:stretch>
            <a:fillRect/>
          </a:stretch>
        </p:blipFill>
        <p:spPr>
          <a:xfrm>
            <a:off x="1524000" y="1524000"/>
            <a:ext cx="6096000" cy="4572000"/>
          </a:xfrm>
        </p:spPr>
      </p:pic>
      <p:sp>
        <p:nvSpPr>
          <p:cNvPr id="2" name="Title 1"/>
          <p:cNvSpPr>
            <a:spLocks noGrp="1"/>
          </p:cNvSpPr>
          <p:nvPr>
            <p:ph type="title"/>
          </p:nvPr>
        </p:nvSpPr>
        <p:spPr/>
        <p:txBody>
          <a:bodyPr/>
          <a:lstStyle/>
          <a:p>
            <a:r>
              <a:rPr lang="en-US" dirty="0" err="1" smtClean="0"/>
              <a:t>Arduino</a:t>
            </a:r>
            <a:endParaRPr lang="en-US" dirty="0"/>
          </a:p>
        </p:txBody>
      </p:sp>
    </p:spTree>
  </p:cSld>
  <p:clrMapOvr>
    <a:masterClrMapping/>
  </p:clrMapOvr>
  <p:transition>
    <p:newsflash/>
    <p:sndAc>
      <p:stSnd>
        <p:snd r:embed="rId2" name="bomb.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17-05-04 at 12.29.30 PM.jpeg"/>
          <p:cNvPicPr>
            <a:picLocks noGrp="1" noChangeAspect="1"/>
          </p:cNvPicPr>
          <p:nvPr>
            <p:ph idx="1"/>
          </p:nvPr>
        </p:nvPicPr>
        <p:blipFill>
          <a:blip r:embed="rId3"/>
          <a:stretch>
            <a:fillRect/>
          </a:stretch>
        </p:blipFill>
        <p:spPr>
          <a:xfrm>
            <a:off x="1524000" y="1524000"/>
            <a:ext cx="6096000" cy="4572000"/>
          </a:xfrm>
        </p:spPr>
      </p:pic>
      <p:sp>
        <p:nvSpPr>
          <p:cNvPr id="2" name="Title 1"/>
          <p:cNvSpPr>
            <a:spLocks noGrp="1"/>
          </p:cNvSpPr>
          <p:nvPr>
            <p:ph type="title"/>
          </p:nvPr>
        </p:nvSpPr>
        <p:spPr/>
        <p:txBody>
          <a:bodyPr/>
          <a:lstStyle/>
          <a:p>
            <a:r>
              <a:rPr lang="en-US" dirty="0" smtClean="0"/>
              <a:t>LCD(16*2) with Adapter</a:t>
            </a:r>
            <a:endParaRPr lang="en-US" dirty="0"/>
          </a:p>
        </p:txBody>
      </p:sp>
    </p:spTree>
  </p:cSld>
  <p:clrMapOvr>
    <a:masterClrMapping/>
  </p:clrMapOvr>
  <p:transition>
    <p:newsflash/>
    <p:sndAc>
      <p:stSnd>
        <p:snd r:embed="rId2" name="bomb.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Block Diagram.png"/>
          <p:cNvPicPr>
            <a:picLocks noGrp="1" noChangeAspect="1"/>
          </p:cNvPicPr>
          <p:nvPr>
            <p:ph idx="1"/>
          </p:nvPr>
        </p:nvPicPr>
        <p:blipFill>
          <a:blip r:embed="rId3"/>
          <a:stretch>
            <a:fillRect/>
          </a:stretch>
        </p:blipFill>
        <p:spPr>
          <a:xfrm>
            <a:off x="2223583" y="1524000"/>
            <a:ext cx="4696833" cy="4572000"/>
          </a:xfrm>
        </p:spPr>
      </p:pic>
      <p:sp>
        <p:nvSpPr>
          <p:cNvPr id="2" name="Title 1"/>
          <p:cNvSpPr>
            <a:spLocks noGrp="1"/>
          </p:cNvSpPr>
          <p:nvPr>
            <p:ph type="title"/>
          </p:nvPr>
        </p:nvSpPr>
        <p:spPr>
          <a:xfrm>
            <a:off x="457200" y="274638"/>
            <a:ext cx="8229600" cy="944562"/>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b="1" u="sng" spc="0" smtClean="0">
                <a:ln/>
                <a:solidFill>
                  <a:schemeClr val="accent3"/>
                </a:solidFill>
                <a:effectLst/>
                <a:latin typeface="Times New Roman" pitchFamily="18" charset="0"/>
                <a:cs typeface="Times New Roman" pitchFamily="18" charset="0"/>
              </a:rPr>
              <a:t>Block Diagram</a:t>
            </a:r>
            <a:endParaRPr lang="en-US" b="1" u="sng" spc="0" dirty="0">
              <a:ln/>
              <a:solidFill>
                <a:schemeClr val="accent3"/>
              </a:solidFill>
              <a:effectLst/>
              <a:latin typeface="Times New Roman" pitchFamily="18" charset="0"/>
              <a:cs typeface="Times New Roman" pitchFamily="18" charset="0"/>
            </a:endParaRPr>
          </a:p>
        </p:txBody>
      </p:sp>
    </p:spTree>
  </p:cSld>
  <p:clrMapOvr>
    <a:masterClrMapping/>
  </p:clrMapOvr>
  <p:transition>
    <p:newsflash/>
    <p:sndAc>
      <p:stSnd>
        <p:snd r:embed="rId2" name="bomb.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17-05-04 at 12.29.30 PM (1).jpeg"/>
          <p:cNvPicPr>
            <a:picLocks noGrp="1" noChangeAspect="1"/>
          </p:cNvPicPr>
          <p:nvPr>
            <p:ph idx="1"/>
          </p:nvPr>
        </p:nvPicPr>
        <p:blipFill>
          <a:blip r:embed="rId3"/>
          <a:stretch>
            <a:fillRect/>
          </a:stretch>
        </p:blipFill>
        <p:spPr>
          <a:xfrm>
            <a:off x="2857500" y="1524000"/>
            <a:ext cx="3429000" cy="4572000"/>
          </a:xfrm>
        </p:spPr>
      </p:pic>
      <p:sp>
        <p:nvSpPr>
          <p:cNvPr id="2" name="Title 1"/>
          <p:cNvSpPr>
            <a:spLocks noGrp="1"/>
          </p:cNvSpPr>
          <p:nvPr>
            <p:ph type="title"/>
          </p:nvPr>
        </p:nvSpPr>
        <p:spPr/>
        <p:txBody>
          <a:bodyPr/>
          <a:lstStyle/>
          <a:p>
            <a:r>
              <a:rPr lang="en-US" dirty="0" smtClean="0"/>
              <a:t>Voltage Sensor</a:t>
            </a:r>
            <a:endParaRPr lang="en-US" dirty="0"/>
          </a:p>
        </p:txBody>
      </p:sp>
    </p:spTree>
  </p:cSld>
  <p:clrMapOvr>
    <a:masterClrMapping/>
  </p:clrMapOvr>
  <p:transition>
    <p:newsflash/>
    <p:sndAc>
      <p:stSnd>
        <p:snd r:embed="rId2" name="bomb.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17-05-04 at 12.29.22 PM.jpeg"/>
          <p:cNvPicPr>
            <a:picLocks noGrp="1" noChangeAspect="1"/>
          </p:cNvPicPr>
          <p:nvPr>
            <p:ph idx="1"/>
          </p:nvPr>
        </p:nvPicPr>
        <p:blipFill>
          <a:blip r:embed="rId3"/>
          <a:stretch>
            <a:fillRect/>
          </a:stretch>
        </p:blipFill>
        <p:spPr>
          <a:xfrm>
            <a:off x="1524000" y="1524000"/>
            <a:ext cx="6096000" cy="4572000"/>
          </a:xfrm>
        </p:spPr>
      </p:pic>
      <p:sp>
        <p:nvSpPr>
          <p:cNvPr id="2" name="Title 1"/>
          <p:cNvSpPr>
            <a:spLocks noGrp="1"/>
          </p:cNvSpPr>
          <p:nvPr>
            <p:ph type="title"/>
          </p:nvPr>
        </p:nvSpPr>
        <p:spPr/>
        <p:txBody>
          <a:bodyPr/>
          <a:lstStyle/>
          <a:p>
            <a:r>
              <a:rPr lang="en-US" dirty="0" smtClean="0"/>
              <a:t>DC Current Sensor (ACS712)</a:t>
            </a:r>
            <a:endParaRPr lang="en-US" dirty="0"/>
          </a:p>
        </p:txBody>
      </p:sp>
    </p:spTree>
  </p:cSld>
  <p:clrMapOvr>
    <a:masterClrMapping/>
  </p:clrMapOvr>
  <p:transition>
    <p:newsflash/>
    <p:sndAc>
      <p:stSnd>
        <p:snd r:embed="rId2" name="bomb.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17-05-04 at 12.28.56 PM.jpeg"/>
          <p:cNvPicPr>
            <a:picLocks noGrp="1" noChangeAspect="1"/>
          </p:cNvPicPr>
          <p:nvPr>
            <p:ph idx="1"/>
          </p:nvPr>
        </p:nvPicPr>
        <p:blipFill>
          <a:blip r:embed="rId3"/>
          <a:stretch>
            <a:fillRect/>
          </a:stretch>
        </p:blipFill>
        <p:spPr>
          <a:xfrm>
            <a:off x="1524000" y="1524000"/>
            <a:ext cx="6096000" cy="4572000"/>
          </a:xfrm>
        </p:spPr>
      </p:pic>
      <p:sp>
        <p:nvSpPr>
          <p:cNvPr id="2" name="Title 1"/>
          <p:cNvSpPr>
            <a:spLocks noGrp="1"/>
          </p:cNvSpPr>
          <p:nvPr>
            <p:ph type="title"/>
          </p:nvPr>
        </p:nvSpPr>
        <p:spPr/>
        <p:txBody>
          <a:bodyPr/>
          <a:lstStyle/>
          <a:p>
            <a:r>
              <a:rPr lang="en-US" dirty="0" smtClean="0"/>
              <a:t>IR sensor</a:t>
            </a:r>
            <a:endParaRPr lang="en-US" dirty="0"/>
          </a:p>
        </p:txBody>
      </p:sp>
    </p:spTree>
  </p:cSld>
  <p:clrMapOvr>
    <a:masterClrMapping/>
  </p:clrMapOvr>
  <p:transition>
    <p:newsflash/>
    <p:sndAc>
      <p:stSnd>
        <p:snd r:embed="rId2" name="bomb.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Sensor(lm35)</a:t>
            </a:r>
            <a:endParaRPr lang="en-US" dirty="0"/>
          </a:p>
        </p:txBody>
      </p:sp>
      <p:pic>
        <p:nvPicPr>
          <p:cNvPr id="1026" name="Picture 2" descr="C:\Users\GAURAV\Documents\Bluetooth\Share\IMG20170505102844.jpg"/>
          <p:cNvPicPr>
            <a:picLocks noGrp="1" noChangeAspect="1" noChangeArrowheads="1"/>
          </p:cNvPicPr>
          <p:nvPr>
            <p:ph idx="1"/>
          </p:nvPr>
        </p:nvPicPr>
        <p:blipFill>
          <a:blip r:embed="rId3" cstate="print"/>
          <a:srcRect/>
          <a:stretch>
            <a:fillRect/>
          </a:stretch>
        </p:blipFill>
        <p:spPr bwMode="auto">
          <a:xfrm>
            <a:off x="685800" y="1524000"/>
            <a:ext cx="7543800" cy="4800600"/>
          </a:xfrm>
          <a:prstGeom prst="rect">
            <a:avLst/>
          </a:prstGeom>
          <a:noFill/>
        </p:spPr>
      </p:pic>
    </p:spTree>
  </p:cSld>
  <p:clrMapOvr>
    <a:masterClrMapping/>
  </p:clrMapOvr>
  <p:transition>
    <p:newsflash/>
    <p:sndAc>
      <p:stSnd>
        <p:snd r:embed="rId2" name="bomb.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4000" b="1" u="sng" smtClean="0"/>
              <a:t>Working pictures</a:t>
            </a:r>
            <a:endParaRPr lang="en-US" sz="4000" b="1" u="sng" dirty="0"/>
          </a:p>
        </p:txBody>
      </p:sp>
      <p:pic>
        <p:nvPicPr>
          <p:cNvPr id="5122" name="Picture 2" descr="C:\Users\GAURAV\Downloads\Major project\IMAGES\1492700813083.jpg"/>
          <p:cNvPicPr>
            <a:picLocks noGrp="1" noChangeAspect="1" noChangeArrowheads="1"/>
          </p:cNvPicPr>
          <p:nvPr>
            <p:ph idx="1"/>
          </p:nvPr>
        </p:nvPicPr>
        <p:blipFill>
          <a:blip r:embed="rId3"/>
          <a:srcRect/>
          <a:stretch>
            <a:fillRect/>
          </a:stretch>
        </p:blipFill>
        <p:spPr bwMode="auto">
          <a:xfrm>
            <a:off x="762000" y="1905000"/>
            <a:ext cx="3429000" cy="3429000"/>
          </a:xfrm>
          <a:prstGeom prst="rect">
            <a:avLst/>
          </a:prstGeom>
          <a:noFill/>
        </p:spPr>
      </p:pic>
      <p:pic>
        <p:nvPicPr>
          <p:cNvPr id="5123" name="Picture 3" descr="C:\Users\GAURAV\Downloads\Major project\IMAGES\WhatsApp Image 2017-05-02 at 11.56.19 AM.jpeg"/>
          <p:cNvPicPr>
            <a:picLocks noChangeAspect="1" noChangeArrowheads="1"/>
          </p:cNvPicPr>
          <p:nvPr/>
        </p:nvPicPr>
        <p:blipFill>
          <a:blip r:embed="rId4"/>
          <a:srcRect/>
          <a:stretch>
            <a:fillRect/>
          </a:stretch>
        </p:blipFill>
        <p:spPr bwMode="auto">
          <a:xfrm>
            <a:off x="4495800" y="1905000"/>
            <a:ext cx="3505200" cy="3429000"/>
          </a:xfrm>
          <a:prstGeom prst="rect">
            <a:avLst/>
          </a:prstGeom>
          <a:noFill/>
        </p:spPr>
      </p:pic>
    </p:spTree>
  </p:cSld>
  <p:clrMapOvr>
    <a:masterClrMapping/>
  </p:clrMapOvr>
  <p:transition>
    <p:newsflash/>
    <p:sndAc>
      <p:stSnd>
        <p:snd r:embed="rId2" name="bomb.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AURAV\Downloads\Major project\IMAGES\WhatsApp Image 2017-05-02 at 11.56.22 AM.jpeg"/>
          <p:cNvPicPr>
            <a:picLocks noChangeAspect="1" noChangeArrowheads="1"/>
          </p:cNvPicPr>
          <p:nvPr/>
        </p:nvPicPr>
        <p:blipFill>
          <a:blip r:embed="rId2"/>
          <a:srcRect/>
          <a:stretch>
            <a:fillRect/>
          </a:stretch>
        </p:blipFill>
        <p:spPr bwMode="auto">
          <a:xfrm>
            <a:off x="762000" y="1219200"/>
            <a:ext cx="3771900" cy="4219943"/>
          </a:xfrm>
          <a:prstGeom prst="rect">
            <a:avLst/>
          </a:prstGeom>
          <a:noFill/>
        </p:spPr>
      </p:pic>
      <p:pic>
        <p:nvPicPr>
          <p:cNvPr id="6147" name="Picture 3" descr="C:\Users\GAURAV\Downloads\Major project\IMAGES\1492597628665.jpg"/>
          <p:cNvPicPr>
            <a:picLocks noChangeAspect="1" noChangeArrowheads="1"/>
          </p:cNvPicPr>
          <p:nvPr/>
        </p:nvPicPr>
        <p:blipFill>
          <a:blip r:embed="rId3"/>
          <a:srcRect/>
          <a:stretch>
            <a:fillRect/>
          </a:stretch>
        </p:blipFill>
        <p:spPr bwMode="auto">
          <a:xfrm>
            <a:off x="5029200" y="1161222"/>
            <a:ext cx="3429000" cy="424897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nSpc>
                <a:spcPct val="150000"/>
              </a:lnSpc>
              <a:buClrTx/>
              <a:buSzPct val="150000"/>
              <a:buFont typeface="Wingdings" pitchFamily="2" charset="2"/>
              <a:buChar char="Ø"/>
            </a:pPr>
            <a:r>
              <a:rPr lang="en-GB" sz="2000" dirty="0" smtClean="0"/>
              <a:t>Air ventilators can be used to ventilate exhaust air as well as generate electricity.</a:t>
            </a:r>
            <a:endParaRPr lang="en-US" sz="2000" dirty="0" smtClean="0"/>
          </a:p>
          <a:p>
            <a:pPr lvl="0">
              <a:lnSpc>
                <a:spcPct val="150000"/>
              </a:lnSpc>
              <a:buClrTx/>
              <a:buSzPct val="150000"/>
              <a:buFont typeface="Wingdings" pitchFamily="2" charset="2"/>
              <a:buChar char="Ø"/>
            </a:pPr>
            <a:r>
              <a:rPr lang="en-GB" sz="2000" dirty="0" smtClean="0"/>
              <a:t>Since ventilators are in work for 24 hours therefore it can generate electricity even in night hours.</a:t>
            </a:r>
            <a:endParaRPr lang="en-US" sz="2000" dirty="0" smtClean="0"/>
          </a:p>
          <a:p>
            <a:pPr lvl="0">
              <a:lnSpc>
                <a:spcPct val="150000"/>
              </a:lnSpc>
              <a:buClrTx/>
              <a:buSzPct val="150000"/>
              <a:buFont typeface="Wingdings" pitchFamily="2" charset="2"/>
              <a:buChar char="Ø"/>
            </a:pPr>
            <a:r>
              <a:rPr lang="en-GB" sz="2000" dirty="0" smtClean="0"/>
              <a:t>Can be used in industries, institutions etc. as air ventilators are the need of today’s scenario.</a:t>
            </a:r>
            <a:endParaRPr lang="en-US" sz="2000" dirty="0" smtClean="0"/>
          </a:p>
          <a:p>
            <a:pPr lvl="0">
              <a:lnSpc>
                <a:spcPct val="150000"/>
              </a:lnSpc>
              <a:buClrTx/>
              <a:buSzPct val="150000"/>
              <a:buFont typeface="Wingdings" pitchFamily="2" charset="2"/>
              <a:buChar char="Ø"/>
            </a:pPr>
            <a:r>
              <a:rPr lang="en-GB" sz="2000" dirty="0" smtClean="0"/>
              <a:t>Uses clean energy as the source of generation.</a:t>
            </a:r>
            <a:endParaRPr lang="en-US" sz="2000" dirty="0" smtClean="0"/>
          </a:p>
          <a:p>
            <a:pPr lvl="0">
              <a:lnSpc>
                <a:spcPct val="150000"/>
              </a:lnSpc>
              <a:buClrTx/>
              <a:buSzPct val="150000"/>
              <a:buFont typeface="Wingdings" pitchFamily="2" charset="2"/>
              <a:buChar char="Ø"/>
            </a:pPr>
            <a:r>
              <a:rPr lang="en-GB" sz="2000" dirty="0" smtClean="0"/>
              <a:t>Since the energy demand of the world is rising, therefore it can be further used for generation of renewable energy.</a:t>
            </a:r>
            <a:endParaRPr lang="en-US" sz="2000" dirty="0" smtClean="0"/>
          </a:p>
        </p:txBody>
      </p:sp>
      <p:sp>
        <p:nvSpPr>
          <p:cNvPr id="3" name="Title 2"/>
          <p:cNvSpPr>
            <a:spLocks noGrp="1"/>
          </p:cNvSpPr>
          <p:nvPr>
            <p:ph type="title"/>
          </p:nvPr>
        </p:nvSpPr>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b="1" u="sng" spc="0" smtClean="0">
                <a:ln w="50800"/>
                <a:effectLst/>
              </a:rPr>
              <a:t>Applicatons &amp; Advantages</a:t>
            </a:r>
            <a:endParaRPr lang="en-US" b="1" u="sng" spc="0" dirty="0">
              <a:ln w="50800"/>
              <a:effectLst/>
            </a:endParaRPr>
          </a:p>
        </p:txBody>
      </p:sp>
    </p:spTree>
  </p:cSld>
  <p:clrMapOvr>
    <a:masterClrMapping/>
  </p:clrMapOvr>
  <p:transition>
    <p:newsflash/>
    <p:sndAc>
      <p:stSnd>
        <p:snd r:embed="rId2" name="explode.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mes.ccps.us/files/2015/11/thank-you-1.jpg"/>
          <p:cNvPicPr>
            <a:picLocks noChangeAspect="1" noChangeArrowheads="1"/>
          </p:cNvPicPr>
          <p:nvPr/>
        </p:nvPicPr>
        <p:blipFill>
          <a:blip r:embed="rId3"/>
          <a:srcRect/>
          <a:stretch>
            <a:fillRect/>
          </a:stretch>
        </p:blipFill>
        <p:spPr bwMode="auto">
          <a:xfrm>
            <a:off x="381000" y="304800"/>
            <a:ext cx="8382000" cy="6286500"/>
          </a:xfrm>
          <a:prstGeom prst="rect">
            <a:avLst/>
          </a:prstGeom>
          <a:ln>
            <a:noFill/>
          </a:ln>
          <a:effectLst>
            <a:softEdge rad="112500"/>
          </a:effectLst>
        </p:spPr>
      </p:pic>
    </p:spTree>
  </p:cSld>
  <p:clrMapOvr>
    <a:masterClrMapping/>
  </p:clrMapOvr>
  <p:transition>
    <p:newsflash/>
    <p:sndAc>
      <p:stSnd>
        <p:snd r:embed="rId2" name="drumroll.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C block dia.png"/>
          <p:cNvPicPr>
            <a:picLocks noGrp="1" noChangeAspect="1"/>
          </p:cNvPicPr>
          <p:nvPr>
            <p:ph idx="1"/>
          </p:nvPr>
        </p:nvPicPr>
        <p:blipFill>
          <a:blip r:embed="rId3"/>
          <a:stretch>
            <a:fillRect/>
          </a:stretch>
        </p:blipFill>
        <p:spPr>
          <a:xfrm>
            <a:off x="1259772" y="1676399"/>
            <a:ext cx="6436427" cy="4249425"/>
          </a:xfrm>
        </p:spPr>
      </p:pic>
      <p:sp>
        <p:nvSpPr>
          <p:cNvPr id="2" name="Title 1"/>
          <p:cNvSpPr>
            <a:spLocks noGrp="1"/>
          </p:cNvSpPr>
          <p:nvPr>
            <p:ph type="title"/>
          </p:nvPr>
        </p:nvSpPr>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u="sng" dirty="0" smtClean="0">
                <a:ln/>
                <a:solidFill>
                  <a:schemeClr val="accent3"/>
                </a:solidFill>
                <a:latin typeface="Times New Roman" pitchFamily="18" charset="0"/>
                <a:cs typeface="Times New Roman" pitchFamily="18" charset="0"/>
              </a:rPr>
              <a:t>Energy Monitoring Block Diagram</a:t>
            </a:r>
            <a:endParaRPr lang="en-US" b="1" u="sng" dirty="0">
              <a:ln/>
              <a:solidFill>
                <a:schemeClr val="accent3"/>
              </a:solidFill>
              <a:latin typeface="Times New Roman" pitchFamily="18" charset="0"/>
              <a:cs typeface="Times New Roman" pitchFamily="18" charset="0"/>
            </a:endParaRPr>
          </a:p>
        </p:txBody>
      </p:sp>
    </p:spTree>
  </p:cSld>
  <p:clrMapOvr>
    <a:masterClrMapping/>
  </p:clrMapOvr>
  <p:transition>
    <p:newsflash/>
    <p:sndAc>
      <p:stSnd>
        <p:snd r:embed="rId2" name="bomb.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b="1" u="sng"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Design Structure</a:t>
            </a:r>
            <a:endParaRPr lang="en-US" b="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26" name="Picture 2" descr="C:\Users\GAURAV\Documents\Bluetooth\Share\IMG20170505103652.jpg"/>
          <p:cNvPicPr>
            <a:picLocks noGrp="1" noChangeAspect="1" noChangeArrowheads="1"/>
          </p:cNvPicPr>
          <p:nvPr>
            <p:ph idx="1"/>
          </p:nvPr>
        </p:nvPicPr>
        <p:blipFill>
          <a:blip r:embed="rId3" cstate="print"/>
          <a:srcRect/>
          <a:stretch>
            <a:fillRect/>
          </a:stretch>
        </p:blipFill>
        <p:spPr bwMode="auto">
          <a:xfrm>
            <a:off x="1524000" y="1524000"/>
            <a:ext cx="6096000" cy="4572000"/>
          </a:xfrm>
          <a:prstGeom prst="rect">
            <a:avLst/>
          </a:prstGeom>
          <a:noFill/>
        </p:spPr>
      </p:pic>
    </p:spTree>
  </p:cSld>
  <p:clrMapOvr>
    <a:masterClrMapping/>
  </p:clrMapOvr>
  <p:transition>
    <p:newsflash/>
    <p:sndAc>
      <p:stSnd>
        <p:snd r:embed="rId2" name="bomb.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b="1" dirty="0">
                <a:solidFill>
                  <a:srgbClr val="002060"/>
                </a:solidFill>
                <a:latin typeface="Times New Roman" pitchFamily="18" charset="0"/>
                <a:cs typeface="Times New Roman" pitchFamily="18" charset="0"/>
              </a:rPr>
              <a:t>Solar electric systems</a:t>
            </a:r>
            <a:r>
              <a:rPr lang="en-US" sz="2200" dirty="0">
                <a:solidFill>
                  <a:srgbClr val="002060"/>
                </a:solidFill>
                <a:latin typeface="Times New Roman" pitchFamily="18" charset="0"/>
                <a:cs typeface="Times New Roman" pitchFamily="18" charset="0"/>
              </a:rPr>
              <a:t> use solar cells to convert the Sun's radiant energy into electricity. This is done using a principle known as the </a:t>
            </a:r>
            <a:r>
              <a:rPr lang="en-US" sz="2200" dirty="0" smtClean="0">
                <a:solidFill>
                  <a:srgbClr val="002060"/>
                </a:solidFill>
                <a:latin typeface="Times New Roman" pitchFamily="18" charset="0"/>
                <a:cs typeface="Times New Roman" pitchFamily="18" charset="0"/>
                <a:hlinkClick r:id="rId3"/>
              </a:rPr>
              <a:t>photovoltaic </a:t>
            </a:r>
            <a:r>
              <a:rPr lang="en-US" sz="2200" dirty="0">
                <a:solidFill>
                  <a:srgbClr val="002060"/>
                </a:solidFill>
                <a:latin typeface="Times New Roman" pitchFamily="18" charset="0"/>
                <a:cs typeface="Times New Roman" pitchFamily="18" charset="0"/>
                <a:hlinkClick r:id="rId3"/>
              </a:rPr>
              <a:t>effect</a:t>
            </a:r>
            <a:r>
              <a:rPr lang="en-US" sz="2200" dirty="0" smtClean="0">
                <a:solidFill>
                  <a:srgbClr val="002060"/>
                </a:solidFill>
                <a:latin typeface="Times New Roman" pitchFamily="18" charset="0"/>
                <a:cs typeface="Times New Roman" pitchFamily="18" charset="0"/>
              </a:rPr>
              <a:t>.</a:t>
            </a:r>
          </a:p>
        </p:txBody>
      </p:sp>
      <p:sp>
        <p:nvSpPr>
          <p:cNvPr id="3" name="Title 2"/>
          <p:cNvSpPr>
            <a:spLocks noGrp="1"/>
          </p:cNvSpPr>
          <p:nvPr>
            <p:ph type="title"/>
          </p:nvPr>
        </p:nvSpPr>
        <p:spPr/>
        <p:txBody>
          <a:bodyPr>
            <a:normAutofit/>
          </a:bodyPr>
          <a:lstStyle/>
          <a:p>
            <a:r>
              <a:rPr lang="en-US" sz="4000" u="sng" dirty="0" smtClean="0">
                <a:latin typeface="Times New Roman" pitchFamily="18" charset="0"/>
                <a:cs typeface="Times New Roman" pitchFamily="18" charset="0"/>
              </a:rPr>
              <a:t>Solar Energy Conversion:</a:t>
            </a:r>
            <a:endParaRPr lang="en-US" sz="4000" u="sng" dirty="0">
              <a:latin typeface="Times New Roman" pitchFamily="18" charset="0"/>
              <a:cs typeface="Times New Roman" pitchFamily="18" charset="0"/>
            </a:endParaRPr>
          </a:p>
        </p:txBody>
      </p:sp>
      <p:pic>
        <p:nvPicPr>
          <p:cNvPr id="4" name="Picture 3" descr="xphotovoltaic_solar_power.jpg.pagespeed.ic.XFvpl0Trcf.jpg"/>
          <p:cNvPicPr>
            <a:picLocks noChangeAspect="1"/>
          </p:cNvPicPr>
          <p:nvPr/>
        </p:nvPicPr>
        <p:blipFill>
          <a:blip r:embed="rId4"/>
          <a:stretch>
            <a:fillRect/>
          </a:stretch>
        </p:blipFill>
        <p:spPr>
          <a:xfrm>
            <a:off x="3124200" y="2743200"/>
            <a:ext cx="2819400" cy="1635252"/>
          </a:xfrm>
          <a:prstGeom prst="rect">
            <a:avLst/>
          </a:prstGeom>
        </p:spPr>
      </p:pic>
      <p:pic>
        <p:nvPicPr>
          <p:cNvPr id="5" name="Content Placeholder 3" descr="solarcell002.jpg"/>
          <p:cNvPicPr>
            <a:picLocks noChangeAspect="1"/>
          </p:cNvPicPr>
          <p:nvPr/>
        </p:nvPicPr>
        <p:blipFill>
          <a:blip r:embed="rId5"/>
          <a:stretch>
            <a:fillRect/>
          </a:stretch>
        </p:blipFill>
        <p:spPr>
          <a:xfrm>
            <a:off x="2971800" y="4572000"/>
            <a:ext cx="3267075" cy="1630127"/>
          </a:xfrm>
          <a:prstGeom prst="rect">
            <a:avLst/>
          </a:prstGeom>
        </p:spPr>
      </p:pic>
    </p:spTree>
  </p:cSld>
  <p:clrMapOvr>
    <a:masterClrMapping/>
  </p:clrMapOvr>
  <p:transition>
    <p:newsflash/>
    <p:sndAc>
      <p:stSnd>
        <p:snd r:embed="rId2" name="bomb.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Roof Top Air Ventilator.</a:t>
            </a:r>
          </a:p>
          <a:p>
            <a:r>
              <a:rPr lang="en-US" dirty="0" smtClean="0"/>
              <a:t>Electricity Generator.</a:t>
            </a:r>
          </a:p>
          <a:p>
            <a:r>
              <a:rPr lang="en-US" dirty="0" smtClean="0"/>
              <a:t>Voltage Doubler &amp; Stabilizer.</a:t>
            </a:r>
          </a:p>
          <a:p>
            <a:r>
              <a:rPr lang="en-US" dirty="0" smtClean="0"/>
              <a:t>Solar Panels.</a:t>
            </a:r>
          </a:p>
          <a:p>
            <a:r>
              <a:rPr lang="en-US" dirty="0" smtClean="0"/>
              <a:t>Solar Charge Controllers.</a:t>
            </a:r>
          </a:p>
          <a:p>
            <a:r>
              <a:rPr lang="en-US" dirty="0" smtClean="0"/>
              <a:t>Battery &amp; Inverter set.</a:t>
            </a:r>
          </a:p>
          <a:p>
            <a:r>
              <a:rPr lang="en-US" dirty="0" smtClean="0"/>
              <a:t>LDR based Automatic Switch.</a:t>
            </a:r>
          </a:p>
          <a:p>
            <a:r>
              <a:rPr lang="en-US" dirty="0" smtClean="0"/>
              <a:t>Parameters Monitoring System.</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b="1" u="sng" dirty="0" smtClean="0">
                <a:ln w="10541" cmpd="sng">
                  <a:solidFill>
                    <a:schemeClr val="accent1">
                      <a:shade val="88000"/>
                      <a:satMod val="110000"/>
                    </a:schemeClr>
                  </a:solidFill>
                  <a:prstDash val="solid"/>
                </a:ln>
                <a:solidFill>
                  <a:schemeClr val="tx1">
                    <a:lumMod val="95000"/>
                  </a:schemeClr>
                </a:solidFill>
              </a:rPr>
              <a:t>Components Used</a:t>
            </a:r>
            <a:endParaRPr lang="en-US" b="1" u="sng" dirty="0">
              <a:ln w="10541" cmpd="sng">
                <a:solidFill>
                  <a:schemeClr val="accent1">
                    <a:shade val="88000"/>
                    <a:satMod val="110000"/>
                  </a:schemeClr>
                </a:solidFill>
                <a:prstDash val="solid"/>
              </a:ln>
              <a:solidFill>
                <a:schemeClr val="tx1">
                  <a:lumMod val="95000"/>
                </a:schemeClr>
              </a:solidFill>
            </a:endParaRPr>
          </a:p>
        </p:txBody>
      </p:sp>
    </p:spTree>
  </p:cSld>
  <p:clrMapOvr>
    <a:masterClrMapping/>
  </p:clrMapOvr>
  <p:transition>
    <p:newsflash/>
    <p:sndAc>
      <p:stSnd>
        <p:snd r:embed="rId2" name="bomb.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smtClean="0"/>
              <a:t>Ventilator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Ventilator specifications :</a:t>
            </a:r>
            <a:endParaRPr lang="en-US" b="1" u="sng"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762000" y="1447800"/>
          <a:ext cx="8001000" cy="4648200"/>
        </p:xfrm>
        <a:graphic>
          <a:graphicData uri="http://schemas.openxmlformats.org/drawingml/2006/table">
            <a:tbl>
              <a:tblPr firstRow="1" bandRow="1">
                <a:tableStyleId>{5C22544A-7EE6-4342-B048-85BDC9FD1C3A}</a:tableStyleId>
              </a:tblPr>
              <a:tblGrid>
                <a:gridCol w="4000500"/>
                <a:gridCol w="4000500"/>
              </a:tblGrid>
              <a:tr h="581025">
                <a:tc>
                  <a:txBody>
                    <a:bodyPr/>
                    <a:lstStyle/>
                    <a:p>
                      <a:r>
                        <a:rPr lang="en-US" dirty="0" smtClean="0"/>
                        <a:t>Technical Specifications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Considered</a:t>
                      </a:r>
                    </a:p>
                  </a:txBody>
                  <a:tcPr/>
                </a:tc>
              </a:tr>
              <a:tr h="581025">
                <a:tc>
                  <a:txBody>
                    <a:bodyPr/>
                    <a:lstStyle/>
                    <a:p>
                      <a:r>
                        <a:rPr lang="en-US" dirty="0" smtClean="0"/>
                        <a:t>Outer Diameter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810 mm</a:t>
                      </a:r>
                    </a:p>
                  </a:txBody>
                  <a:tcPr/>
                </a:tc>
              </a:tr>
              <a:tr h="581025">
                <a:tc>
                  <a:txBody>
                    <a:bodyPr/>
                    <a:lstStyle/>
                    <a:p>
                      <a:r>
                        <a:rPr lang="en-US" dirty="0" smtClean="0"/>
                        <a:t>Neck Diameter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610 mm</a:t>
                      </a:r>
                    </a:p>
                  </a:txBody>
                  <a:tcPr/>
                </a:tc>
              </a:tr>
              <a:tr h="581025">
                <a:tc>
                  <a:txBody>
                    <a:bodyPr/>
                    <a:lstStyle/>
                    <a:p>
                      <a:r>
                        <a:rPr lang="en-US" dirty="0" smtClean="0"/>
                        <a:t>Blade Thickness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0.5 mm</a:t>
                      </a:r>
                    </a:p>
                  </a:txBody>
                  <a:tcPr/>
                </a:tc>
              </a:tr>
              <a:tr h="581025">
                <a:tc>
                  <a:txBody>
                    <a:bodyPr/>
                    <a:lstStyle/>
                    <a:p>
                      <a:r>
                        <a:rPr lang="en-US" dirty="0" smtClean="0"/>
                        <a:t>Number of blades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42</a:t>
                      </a:r>
                    </a:p>
                  </a:txBody>
                  <a:tcPr/>
                </a:tc>
              </a:tr>
              <a:tr h="581025">
                <a:tc>
                  <a:txBody>
                    <a:bodyPr/>
                    <a:lstStyle/>
                    <a:p>
                      <a:r>
                        <a:rPr lang="en-US" dirty="0" smtClean="0"/>
                        <a:t>Type of blades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Aluminum</a:t>
                      </a:r>
                    </a:p>
                  </a:txBody>
                  <a:tcPr/>
                </a:tc>
              </a:tr>
              <a:tr h="581025">
                <a:tc>
                  <a:txBody>
                    <a:bodyPr/>
                    <a:lstStyle/>
                    <a:p>
                      <a:r>
                        <a:rPr lang="en-US" dirty="0" smtClean="0"/>
                        <a:t>Approximate Weight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6.5 kg</a:t>
                      </a:r>
                    </a:p>
                  </a:txBody>
                  <a:tcPr/>
                </a:tc>
              </a:tr>
              <a:tr h="581025">
                <a:tc>
                  <a:txBody>
                    <a:bodyPr/>
                    <a:lstStyle/>
                    <a:p>
                      <a:r>
                        <a:rPr lang="en-US" dirty="0" smtClean="0"/>
                        <a:t>Center assembly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 Galvanized</a:t>
                      </a:r>
                    </a:p>
                  </a:txBody>
                  <a:tcPr/>
                </a:tc>
              </a:tr>
            </a:tbl>
          </a:graphicData>
        </a:graphic>
      </p:graphicFrame>
    </p:spTree>
  </p:cSld>
  <p:clrMapOvr>
    <a:masterClrMapping/>
  </p:clrMapOvr>
  <p:transition>
    <p:newsflash/>
    <p:sndAc>
      <p:stSnd>
        <p:snd r:embed="rId2" name="bomb.wav"/>
      </p:stSnd>
    </p:sndAc>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701</TotalTime>
  <Words>721</Words>
  <Application>Microsoft Office PowerPoint</Application>
  <PresentationFormat>On-screen Show (4:3)</PresentationFormat>
  <Paragraphs>138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Paper</vt:lpstr>
      <vt:lpstr>Introduction</vt:lpstr>
      <vt:lpstr>Energy Scenario</vt:lpstr>
      <vt:lpstr>Block Diagram</vt:lpstr>
      <vt:lpstr>Energy Monitoring Block Diagram</vt:lpstr>
      <vt:lpstr>Design Structure</vt:lpstr>
      <vt:lpstr>Solar Energy Conversion:</vt:lpstr>
      <vt:lpstr>Components Used</vt:lpstr>
      <vt:lpstr>Ventilator</vt:lpstr>
      <vt:lpstr>Ventilator specifications :</vt:lpstr>
      <vt:lpstr>Generator</vt:lpstr>
      <vt:lpstr>Axial flux type pancake PM generator</vt:lpstr>
      <vt:lpstr>Rotor</vt:lpstr>
      <vt:lpstr>Neodymium Magnet </vt:lpstr>
      <vt:lpstr>Specifications rotor:</vt:lpstr>
      <vt:lpstr>Stator</vt:lpstr>
      <vt:lpstr>Types of  Winding</vt:lpstr>
      <vt:lpstr>Wire Gauge:</vt:lpstr>
      <vt:lpstr>Specifications:</vt:lpstr>
      <vt:lpstr>Voltage Doubler &amp; Stabilizer</vt:lpstr>
      <vt:lpstr>Voltage Doubler</vt:lpstr>
      <vt:lpstr>Voltage Stabilizer</vt:lpstr>
      <vt:lpstr>Solar Panels</vt:lpstr>
      <vt:lpstr>Solar Charge Controllers</vt:lpstr>
      <vt:lpstr>Battery &amp; Inverter set</vt:lpstr>
      <vt:lpstr>PowerPoint Presentation</vt:lpstr>
      <vt:lpstr>LDR based Automatic Switch</vt:lpstr>
      <vt:lpstr>Parameters Monitoring System</vt:lpstr>
      <vt:lpstr>Arduino</vt:lpstr>
      <vt:lpstr>LCD(16*2) with Adapter</vt:lpstr>
      <vt:lpstr>Voltage Sensor</vt:lpstr>
      <vt:lpstr>DC Current Sensor (ACS712)</vt:lpstr>
      <vt:lpstr>IR sensor</vt:lpstr>
      <vt:lpstr>Temperature Sensor(lm35)</vt:lpstr>
      <vt:lpstr>Working pictures</vt:lpstr>
      <vt:lpstr>PowerPoint Presentation</vt:lpstr>
      <vt:lpstr>Applicatons &amp; Advantages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Prestige Institute of Engineering Management &amp; Research</dc:title>
  <dc:creator>admin</dc:creator>
  <cp:lastModifiedBy>admin</cp:lastModifiedBy>
  <cp:revision>85</cp:revision>
  <dcterms:created xsi:type="dcterms:W3CDTF">2016-11-14T14:53:11Z</dcterms:created>
  <dcterms:modified xsi:type="dcterms:W3CDTF">2026-03-13T18:04:12Z</dcterms:modified>
</cp:coreProperties>
</file>